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Lst>
  <p:sldSz cx="9144000" cy="5143500" type="screen16x9"/>
  <p:notesSz cx="7772400" cy="10058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54"/>
    <p:restoredTop sz="94694"/>
  </p:normalViewPr>
  <p:slideViewPr>
    <p:cSldViewPr snapToGrid="0">
      <p:cViewPr varScale="1">
        <p:scale>
          <a:sx n="134" d="100"/>
          <a:sy n="134" d="100"/>
        </p:scale>
        <p:origin x="18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B878DAA3-2EB2-49DD-A3B8-B9118387CFAF}"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0"/>
          </p:nvPr>
        </p:nvSpPr>
        <p:spPr/>
        <p:txBody>
          <a:bodyPr/>
          <a:lstStyle/>
          <a:p>
            <a:fld id="{B5633C6C-4FCE-4050-9417-5CB4F393B11E}"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5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1"/>
          </p:nvPr>
        </p:nvSpPr>
        <p:spPr/>
        <p:txBody>
          <a:bodyPr/>
          <a:lstStyle/>
          <a:p>
            <a:fld id="{050F8655-4DA5-416E-8EA2-CA6859C7C160}"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5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2"/>
          </p:nvPr>
        </p:nvSpPr>
        <p:spPr/>
        <p:txBody>
          <a:bodyPr/>
          <a:lstStyle/>
          <a:p>
            <a:fld id="{A5A38159-2434-484F-9FFA-F21D13EF3DF5}"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0"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3"/>
          </p:nvPr>
        </p:nvSpPr>
        <p:spPr/>
        <p:txBody>
          <a:bodyPr/>
          <a:lstStyle/>
          <a:p>
            <a:fld id="{7DB0E88A-8D32-4AF2-ABB0-879A7818D039}"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4"/>
          </p:nvPr>
        </p:nvSpPr>
        <p:spPr/>
        <p:txBody>
          <a:bodyPr/>
          <a:lstStyle/>
          <a:p>
            <a:fld id="{EC937DC7-5917-450E-B4F4-A29A3B88D3AD}"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6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5"/>
          </p:nvPr>
        </p:nvSpPr>
        <p:spPr/>
        <p:txBody>
          <a:bodyPr/>
          <a:lstStyle/>
          <a:p>
            <a:fld id="{350B3E28-FF70-4A69-BF56-0D738E31D2FD}"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6"/>
          </p:nvPr>
        </p:nvSpPr>
        <p:spPr/>
        <p:txBody>
          <a:bodyPr/>
          <a:lstStyle/>
          <a:p>
            <a:fld id="{22890F94-CD90-4D4E-BA4C-CBB8C3A18A0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7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7"/>
          </p:nvPr>
        </p:nvSpPr>
        <p:spPr/>
        <p:txBody>
          <a:bodyPr/>
          <a:lstStyle/>
          <a:p>
            <a:fld id="{44DC4AC5-4C1C-4D42-8FA6-A316D828A440}"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8"/>
          </p:nvPr>
        </p:nvSpPr>
        <p:spPr/>
        <p:txBody>
          <a:bodyPr/>
          <a:lstStyle/>
          <a:p>
            <a:fld id="{D2381CD5-9FB4-47C5-86A8-CB0264EF4604}"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8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19"/>
          </p:nvPr>
        </p:nvSpPr>
        <p:spPr/>
        <p:txBody>
          <a:bodyPr/>
          <a:lstStyle/>
          <a:p>
            <a:fld id="{3F152F5C-9D49-4B67-A9F8-E7C7C331DB3E}"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
          </p:nvPr>
        </p:nvSpPr>
        <p:spPr/>
        <p:txBody>
          <a:bodyPr/>
          <a:lstStyle/>
          <a:p>
            <a:fld id="{E769C7AC-9937-46E5-B220-A7F0455724C3}"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0"/>
          </p:nvPr>
        </p:nvSpPr>
        <p:spPr/>
        <p:txBody>
          <a:bodyPr/>
          <a:lstStyle/>
          <a:p>
            <a:fld id="{A2B684E7-EC1B-422A-B500-F3C57A7D1261}"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99"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1"/>
          </p:nvPr>
        </p:nvSpPr>
        <p:spPr/>
        <p:txBody>
          <a:bodyPr/>
          <a:lstStyle/>
          <a:p>
            <a:fld id="{3AA619BB-4CE3-4FE5-BB15-9CCE019211C4}"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0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22"/>
          </p:nvPr>
        </p:nvSpPr>
        <p:spPr/>
        <p:txBody>
          <a:bodyPr/>
          <a:lstStyle/>
          <a:p>
            <a:fld id="{3F6CD9E0-B6E3-4E71-85F7-128CCF2D02E6}"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3"/>
          </p:nvPr>
        </p:nvSpPr>
        <p:spPr/>
        <p:txBody>
          <a:bodyPr/>
          <a:lstStyle/>
          <a:p>
            <a:fld id="{EF49C367-ADD2-4DF5-BC61-36FEF8B71EBA}"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17"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4"/>
          </p:nvPr>
        </p:nvSpPr>
        <p:spPr/>
        <p:txBody>
          <a:bodyPr/>
          <a:lstStyle/>
          <a:p>
            <a:fld id="{98ABEC26-8F9B-4771-945C-CAAA810A126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23"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5"/>
          </p:nvPr>
        </p:nvSpPr>
        <p:spPr/>
        <p:txBody>
          <a:bodyPr/>
          <a:lstStyle/>
          <a:p>
            <a:fld id="{B459F75C-6902-4DF4-A40A-F47018032FF1}"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28"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6"/>
          </p:nvPr>
        </p:nvSpPr>
        <p:spPr/>
        <p:txBody>
          <a:bodyPr/>
          <a:lstStyle/>
          <a:p>
            <a:fld id="{5182378A-F1AA-4373-A626-0060A0B9D59F}"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2"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7"/>
          </p:nvPr>
        </p:nvSpPr>
        <p:spPr/>
        <p:txBody>
          <a:bodyPr/>
          <a:lstStyle/>
          <a:p>
            <a:fld id="{3A4E3C1A-AC7E-4B46-9576-975CF1B9ED2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3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8"/>
          </p:nvPr>
        </p:nvSpPr>
        <p:spPr/>
        <p:txBody>
          <a:bodyPr/>
          <a:lstStyle/>
          <a:p>
            <a:fld id="{1E28C828-CE52-49F1-9C98-AB71B79D7E4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US" sz="1400" b="0" strike="noStrike" spc="-1">
              <a:solidFill>
                <a:srgbClr val="000000"/>
              </a:solidFill>
              <a:latin typeface="Arial"/>
            </a:endParaRPr>
          </a:p>
        </p:txBody>
      </p:sp>
      <p:sp>
        <p:nvSpPr>
          <p:cNvPr id="41"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US" sz="1800" b="0" strike="noStrike" spc="-1">
              <a:solidFill>
                <a:schemeClr val="accent2">
                  <a:lumOff val="21760"/>
                </a:schemeClr>
              </a:solidFill>
              <a:latin typeface="Arial"/>
            </a:endParaRPr>
          </a:p>
        </p:txBody>
      </p:sp>
      <p:sp>
        <p:nvSpPr>
          <p:cNvPr id="4" name="PlaceHolder 3"/>
          <p:cNvSpPr>
            <a:spLocks noGrp="1"/>
          </p:cNvSpPr>
          <p:nvPr>
            <p:ph type="sldNum" idx="9"/>
          </p:nvPr>
        </p:nvSpPr>
        <p:spPr/>
        <p:txBody>
          <a:bodyPr/>
          <a:lstStyle/>
          <a:p>
            <a:fld id="{CEBE59B1-B21F-4C6F-AFD1-1441C60DB3FC}"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800" b="0" strike="noStrike" spc="-1">
                <a:solidFill>
                  <a:schemeClr val="accent2">
                    <a:lumOff val="21760"/>
                  </a:schemeClr>
                </a:solidFill>
                <a:latin typeface="Arial"/>
                <a:ea typeface="Arial"/>
              </a:rPr>
              <a:t>Body Level One</a:t>
            </a:r>
            <a:endParaRPr lang="en-US" sz="28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Two</a:t>
            </a:r>
            <a:endParaRPr lang="en-US" sz="28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Three</a:t>
            </a:r>
            <a:endParaRPr lang="en-US" sz="28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Four</a:t>
            </a:r>
            <a:endParaRPr lang="en-US" sz="28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Five</a:t>
            </a:r>
            <a:endParaRPr lang="en-US" sz="2800" b="0" strike="noStrike" spc="-1">
              <a:solidFill>
                <a:schemeClr val="accent2">
                  <a:lumOff val="21760"/>
                </a:schemeClr>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A7F6CA5E-2DBD-4802-AA6F-16F1ADA62A6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2938D003-FD24-48A5-993C-36D00FDA209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100" b="0" strike="noStrike" spc="-1">
                <a:solidFill>
                  <a:schemeClr val="accent2">
                    <a:lumOff val="21760"/>
                  </a:schemeClr>
                </a:solidFill>
                <a:latin typeface="Arial"/>
                <a:ea typeface="Arial"/>
              </a:rPr>
              <a:t>Body Level One</a:t>
            </a:r>
            <a:endParaRPr lang="en-US" sz="21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Two</a:t>
            </a:r>
            <a:endParaRPr lang="en-US" sz="21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Three</a:t>
            </a:r>
            <a:endParaRPr lang="en-US" sz="21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Four</a:t>
            </a:r>
            <a:endParaRPr lang="en-US" sz="21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Five</a:t>
            </a:r>
            <a:endParaRPr lang="en-US" sz="2100" b="0" strike="noStrike" spc="-1">
              <a:solidFill>
                <a:schemeClr val="accent2">
                  <a:lumOff val="21760"/>
                </a:schemeClr>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50" name="PlaceHolder 4"/>
          <p:cNvSpPr>
            <a:spLocks noGrp="1"/>
          </p:cNvSpPr>
          <p:nvPr>
            <p:ph type="sldNum" idx="1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5B59255-4FC1-43BD-A5F5-DF3CD335CED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5BB442DE-00B6-4CB1-99BE-BA4CE95AF42E}"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marL="228600" indent="0" defTabSz="914400">
              <a:lnSpc>
                <a:spcPct val="100000"/>
              </a:lnSpc>
              <a:buNone/>
              <a:tabLst>
                <a:tab pos="0" algn="l"/>
              </a:tabLst>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58" name="PlaceHolder 2"/>
          <p:cNvSpPr>
            <a:spLocks noGrp="1"/>
          </p:cNvSpPr>
          <p:nvPr>
            <p:ph type="sldNum" idx="1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339D8F9-F261-45EF-8B29-639EDA5842FD}"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63" name="PlaceHolder 3"/>
          <p:cNvSpPr>
            <a:spLocks noGrp="1"/>
          </p:cNvSpPr>
          <p:nvPr>
            <p:ph type="sldNum" idx="14"/>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6E4FC42C-4E67-438A-AE6E-4B11352357D5}"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18661F4D-19EE-4B1A-8144-F3ECB7587515}"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F453CC5-6D17-4114-AA9E-2814F677E2EE}"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One</a:t>
            </a:r>
            <a:endParaRPr lang="en-US" sz="1400" b="0" strike="noStrike" spc="-1">
              <a:solidFill>
                <a:schemeClr val="accent2">
                  <a:lumOff val="21760"/>
                </a:schemeClr>
              </a:solidFill>
              <a:latin typeface="Arial"/>
            </a:endParaRPr>
          </a:p>
          <a:p>
            <a:pPr marL="965160" lvl="1"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Two</a:t>
            </a:r>
            <a:endParaRPr lang="en-US" sz="1400" b="0" strike="noStrike" spc="-1">
              <a:solidFill>
                <a:schemeClr val="accent2">
                  <a:lumOff val="21760"/>
                </a:schemeClr>
              </a:solidFill>
              <a:latin typeface="Arial"/>
            </a:endParaRPr>
          </a:p>
          <a:p>
            <a:pPr marL="1422360" lvl="2"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Three</a:t>
            </a:r>
            <a:endParaRPr lang="en-US" sz="1400" b="0" strike="noStrike" spc="-1">
              <a:solidFill>
                <a:schemeClr val="accent2">
                  <a:lumOff val="21760"/>
                </a:schemeClr>
              </a:solidFill>
              <a:latin typeface="Arial"/>
            </a:endParaRPr>
          </a:p>
          <a:p>
            <a:pPr marL="1879560" lvl="3"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Four</a:t>
            </a:r>
            <a:endParaRPr lang="en-US" sz="1400" b="0" strike="noStrike" spc="-1">
              <a:solidFill>
                <a:schemeClr val="accent2">
                  <a:lumOff val="21760"/>
                </a:schemeClr>
              </a:solidFill>
              <a:latin typeface="Arial"/>
            </a:endParaRPr>
          </a:p>
          <a:p>
            <a:pPr marL="2336760" lvl="4"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Five</a:t>
            </a:r>
            <a:endParaRPr lang="en-US" sz="1400" b="0" strike="noStrike" spc="-1">
              <a:solidFill>
                <a:schemeClr val="accent2">
                  <a:lumOff val="21760"/>
                </a:schemeClr>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B68857C-01D6-4E7F-BE4B-846F975FB6F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8DFBD446-434D-447A-A198-A0E721E9978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One</a:t>
            </a:r>
            <a:endParaRPr lang="en-US" sz="1200" b="0" strike="noStrike" spc="-1">
              <a:solidFill>
                <a:schemeClr val="accent2">
                  <a:lumOff val="21760"/>
                </a:schemeClr>
              </a:solidFill>
              <a:latin typeface="Arial"/>
            </a:endParaRPr>
          </a:p>
          <a:p>
            <a:pPr marL="914400" lvl="1"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Two</a:t>
            </a:r>
            <a:endParaRPr lang="en-US" sz="1200" b="0" strike="noStrike" spc="-1">
              <a:solidFill>
                <a:schemeClr val="accent2">
                  <a:lumOff val="21760"/>
                </a:schemeClr>
              </a:solidFill>
              <a:latin typeface="Arial"/>
            </a:endParaRPr>
          </a:p>
          <a:p>
            <a:pPr marL="1371600" lvl="2"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Three</a:t>
            </a:r>
            <a:endParaRPr lang="en-US" sz="1200" b="0" strike="noStrike" spc="-1">
              <a:solidFill>
                <a:schemeClr val="accent2">
                  <a:lumOff val="21760"/>
                </a:schemeClr>
              </a:solidFill>
              <a:latin typeface="Arial"/>
            </a:endParaRPr>
          </a:p>
          <a:p>
            <a:pPr marL="1828800" lvl="3"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Four</a:t>
            </a:r>
            <a:endParaRPr lang="en-US" sz="1200" b="0" strike="noStrike" spc="-1">
              <a:solidFill>
                <a:schemeClr val="accent2">
                  <a:lumOff val="21760"/>
                </a:schemeClr>
              </a:solidFill>
              <a:latin typeface="Arial"/>
            </a:endParaRPr>
          </a:p>
          <a:p>
            <a:pPr marL="2286000" lvl="4"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Five</a:t>
            </a:r>
            <a:endParaRPr lang="en-US" sz="1200" b="0" strike="noStrike" spc="-1">
              <a:solidFill>
                <a:schemeClr val="accent2">
                  <a:lumOff val="21760"/>
                </a:schemeClr>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B9965D73-AE37-41E2-9B95-85937023D2D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algn="ctr"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F130B90-785D-4E8F-8C7D-93105507520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466AC8B-4DBA-4666-A51A-9C2976AD113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100" b="0" strike="noStrike" spc="-1">
                <a:solidFill>
                  <a:schemeClr val="accent2">
                    <a:lumOff val="21760"/>
                  </a:schemeClr>
                </a:solidFill>
                <a:latin typeface="Arial"/>
                <a:ea typeface="Arial"/>
              </a:rPr>
              <a:t>Body Level One</a:t>
            </a:r>
            <a:endParaRPr lang="en-US" sz="21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Two</a:t>
            </a:r>
            <a:endParaRPr lang="en-US" sz="21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100" b="0" strike="noStrike" spc="-1">
                <a:solidFill>
                  <a:schemeClr val="accent2">
                    <a:lumOff val="21760"/>
                  </a:schemeClr>
                </a:solidFill>
                <a:latin typeface="Arial"/>
                <a:ea typeface="Arial"/>
              </a:rPr>
              <a:t>Body Level Three</a:t>
            </a:r>
            <a:endParaRPr lang="en-US" sz="21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Four</a:t>
            </a:r>
            <a:endParaRPr lang="en-US" sz="21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100" b="0" strike="noStrike" spc="-1">
                <a:solidFill>
                  <a:schemeClr val="accent2">
                    <a:lumOff val="21760"/>
                  </a:schemeClr>
                </a:solidFill>
                <a:latin typeface="Arial"/>
                <a:ea typeface="Arial"/>
              </a:rPr>
              <a:t>Body Level Five</a:t>
            </a:r>
            <a:endParaRPr lang="en-US" sz="2100" b="0" strike="noStrike" spc="-1">
              <a:solidFill>
                <a:schemeClr val="accent2">
                  <a:lumOff val="21760"/>
                </a:schemeClr>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B279056-2257-4D01-A98A-DDA90BA2CDA1}"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marL="228600" indent="0" defTabSz="914400">
              <a:lnSpc>
                <a:spcPct val="100000"/>
              </a:lnSpc>
              <a:buNone/>
              <a:tabLst>
                <a:tab pos="0" algn="l"/>
              </a:tabLst>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937D26C-1695-479B-BE38-C663D5306FDA}"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11D28565-D544-4672-9EE3-7DB5150EBCE0}"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343080" indent="-228600" algn="ctr" defTabSz="914400">
              <a:lnSpc>
                <a:spcPct val="100000"/>
              </a:lnSpc>
              <a:buNone/>
              <a:tabLst>
                <a:tab pos="0" algn="l"/>
              </a:tabLst>
            </a:pPr>
            <a:r>
              <a:rPr lang="en-US" sz="2800" b="0" strike="noStrike" spc="-1">
                <a:solidFill>
                  <a:schemeClr val="accent2">
                    <a:lumOff val="21760"/>
                  </a:schemeClr>
                </a:solidFill>
                <a:latin typeface="Arial"/>
                <a:ea typeface="Arial"/>
              </a:rPr>
              <a:t>Body Level One</a:t>
            </a:r>
            <a:endParaRPr lang="en-US" sz="2800" b="0" strike="noStrike" spc="-1">
              <a:solidFill>
                <a:schemeClr val="accent2">
                  <a:lumOff val="21760"/>
                </a:schemeClr>
              </a:solidFill>
              <a:latin typeface="Arial"/>
            </a:endParaRPr>
          </a:p>
          <a:p>
            <a:pPr marL="343080" indent="2541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Two</a:t>
            </a:r>
            <a:endParaRPr lang="en-US" sz="2800" b="0" strike="noStrike" spc="-1">
              <a:solidFill>
                <a:schemeClr val="accent2">
                  <a:lumOff val="21760"/>
                </a:schemeClr>
              </a:solidFill>
              <a:latin typeface="Arial"/>
            </a:endParaRPr>
          </a:p>
          <a:p>
            <a:pPr marL="343080" indent="711360" algn="ctr" defTabSz="914400">
              <a:lnSpc>
                <a:spcPct val="100000"/>
              </a:lnSpc>
              <a:buNone/>
              <a:tabLst>
                <a:tab pos="0" algn="l"/>
              </a:tabLst>
            </a:pPr>
            <a:r>
              <a:rPr lang="en-US" sz="2800" b="0" strike="noStrike" spc="-1">
                <a:solidFill>
                  <a:schemeClr val="accent2">
                    <a:lumOff val="21760"/>
                  </a:schemeClr>
                </a:solidFill>
                <a:latin typeface="Arial"/>
                <a:ea typeface="Arial"/>
              </a:rPr>
              <a:t>Body Level Three</a:t>
            </a:r>
            <a:endParaRPr lang="en-US" sz="2800" b="0" strike="noStrike" spc="-1">
              <a:solidFill>
                <a:schemeClr val="accent2">
                  <a:lumOff val="21760"/>
                </a:schemeClr>
              </a:solidFill>
              <a:latin typeface="Arial"/>
            </a:endParaRPr>
          </a:p>
          <a:p>
            <a:pPr marL="343080" indent="11685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Four</a:t>
            </a:r>
            <a:endParaRPr lang="en-US" sz="2800" b="0" strike="noStrike" spc="-1">
              <a:solidFill>
                <a:schemeClr val="accent2">
                  <a:lumOff val="21760"/>
                </a:schemeClr>
              </a:solidFill>
              <a:latin typeface="Arial"/>
            </a:endParaRPr>
          </a:p>
          <a:p>
            <a:pPr marL="343080" indent="1625760" algn="ctr" defTabSz="914400">
              <a:lnSpc>
                <a:spcPct val="100000"/>
              </a:lnSpc>
              <a:buNone/>
              <a:tabLst>
                <a:tab pos="0" algn="l"/>
              </a:tabLst>
            </a:pPr>
            <a:r>
              <a:rPr lang="en-US" sz="2800" b="0" strike="noStrike" spc="-1">
                <a:solidFill>
                  <a:schemeClr val="accent2">
                    <a:lumOff val="21760"/>
                  </a:schemeClr>
                </a:solidFill>
                <a:latin typeface="Arial"/>
                <a:ea typeface="Arial"/>
              </a:rPr>
              <a:t>Body Level Five</a:t>
            </a:r>
            <a:endParaRPr lang="en-US" sz="2800" b="0" strike="noStrike" spc="-1">
              <a:solidFill>
                <a:schemeClr val="accent2">
                  <a:lumOff val="21760"/>
                </a:schemeClr>
              </a:solidFill>
              <a:latin typeface="Arial"/>
            </a:endParaRPr>
          </a:p>
        </p:txBody>
      </p:sp>
      <p:sp>
        <p:nvSpPr>
          <p:cNvPr id="15" name="PlaceHolder 3"/>
          <p:cNvSpPr>
            <a:spLocks noGrp="1"/>
          </p:cNvSpPr>
          <p:nvPr>
            <p:ph type="sldNum" idx="4"/>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F83C2422-397A-4B04-8DD1-F25066441A0A}"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One</a:t>
            </a:r>
            <a:endParaRPr lang="en-US" sz="1400" b="0" strike="noStrike" spc="-1">
              <a:solidFill>
                <a:schemeClr val="accent2">
                  <a:lumOff val="21760"/>
                </a:schemeClr>
              </a:solidFill>
              <a:latin typeface="Arial"/>
            </a:endParaRPr>
          </a:p>
          <a:p>
            <a:pPr marL="965160" lvl="1"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Two</a:t>
            </a:r>
            <a:endParaRPr lang="en-US" sz="1400" b="0" strike="noStrike" spc="-1">
              <a:solidFill>
                <a:schemeClr val="accent2">
                  <a:lumOff val="21760"/>
                </a:schemeClr>
              </a:solidFill>
              <a:latin typeface="Arial"/>
            </a:endParaRPr>
          </a:p>
          <a:p>
            <a:pPr marL="1422360" lvl="2"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Three</a:t>
            </a:r>
            <a:endParaRPr lang="en-US" sz="1400" b="0" strike="noStrike" spc="-1">
              <a:solidFill>
                <a:schemeClr val="accent2">
                  <a:lumOff val="21760"/>
                </a:schemeClr>
              </a:solidFill>
              <a:latin typeface="Arial"/>
            </a:endParaRPr>
          </a:p>
          <a:p>
            <a:pPr marL="1879560" lvl="3"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Four</a:t>
            </a:r>
            <a:endParaRPr lang="en-US" sz="1400" b="0" strike="noStrike" spc="-1">
              <a:solidFill>
                <a:schemeClr val="accent2">
                  <a:lumOff val="21760"/>
                </a:schemeClr>
              </a:solidFill>
              <a:latin typeface="Arial"/>
            </a:endParaRPr>
          </a:p>
          <a:p>
            <a:pPr marL="2336760" lvl="4" indent="-355680" defTabSz="914400">
              <a:lnSpc>
                <a:spcPct val="115000"/>
              </a:lnSpc>
              <a:buClr>
                <a:srgbClr val="585858"/>
              </a:buClr>
              <a:buFont typeface="Arial"/>
              <a:buChar char="○"/>
            </a:pPr>
            <a:r>
              <a:rPr lang="en-US" sz="1400" b="0" strike="noStrike" spc="-1">
                <a:solidFill>
                  <a:schemeClr val="accent2">
                    <a:lumOff val="21760"/>
                  </a:schemeClr>
                </a:solidFill>
                <a:latin typeface="Arial"/>
                <a:ea typeface="Arial"/>
              </a:rPr>
              <a:t>Body Level Five</a:t>
            </a:r>
            <a:endParaRPr lang="en-US" sz="1400" b="0" strike="noStrike" spc="-1">
              <a:solidFill>
                <a:schemeClr val="accent2">
                  <a:lumOff val="21760"/>
                </a:schemeClr>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chemeClr val="accent2">
                    <a:lumOff val="21760"/>
                  </a:schemeClr>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chemeClr val="accent2">
                    <a:lumOff val="21760"/>
                  </a:schemeClr>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chemeClr val="accent2">
                    <a:lumOff val="21760"/>
                  </a:schemeClr>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chemeClr val="accent2">
                    <a:lumOff val="21760"/>
                  </a:schemeClr>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chemeClr val="accent2">
                    <a:lumOff val="21760"/>
                  </a:schemeClr>
                </a:solidFill>
                <a:latin typeface="Arial"/>
              </a:rPr>
              <a:t>Seventh Outline Level</a:t>
            </a:r>
          </a:p>
        </p:txBody>
      </p:sp>
      <p:sp>
        <p:nvSpPr>
          <p:cNvPr id="21" name="PlaceHolder 4"/>
          <p:cNvSpPr>
            <a:spLocks noGrp="1"/>
          </p:cNvSpPr>
          <p:nvPr>
            <p:ph type="sldNum" idx="5"/>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9EE13BED-6672-43F7-A3A5-039B48235F5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One</a:t>
            </a:r>
            <a:endParaRPr lang="en-US" sz="1800" b="0" strike="noStrike" spc="-1">
              <a:solidFill>
                <a:schemeClr val="accent2">
                  <a:lumOff val="21760"/>
                </a:schemeClr>
              </a:solidFill>
              <a:latin typeface="Arial"/>
            </a:endParaRPr>
          </a:p>
          <a:p>
            <a:pPr marL="1005120" lvl="1"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Two</a:t>
            </a:r>
            <a:endParaRPr lang="en-US" sz="1800" b="0" strike="noStrike" spc="-1">
              <a:solidFill>
                <a:schemeClr val="accent2">
                  <a:lumOff val="21760"/>
                </a:schemeClr>
              </a:solidFill>
              <a:latin typeface="Arial"/>
            </a:endParaRPr>
          </a:p>
          <a:p>
            <a:pPr marL="1462320" lvl="2"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Three</a:t>
            </a:r>
            <a:endParaRPr lang="en-US" sz="1800" b="0" strike="noStrike" spc="-1">
              <a:solidFill>
                <a:schemeClr val="accent2">
                  <a:lumOff val="21760"/>
                </a:schemeClr>
              </a:solidFill>
              <a:latin typeface="Arial"/>
            </a:endParaRPr>
          </a:p>
          <a:p>
            <a:pPr marL="1919520" lvl="3"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Four</a:t>
            </a:r>
            <a:endParaRPr lang="en-US" sz="1800" b="0" strike="noStrike" spc="-1">
              <a:solidFill>
                <a:schemeClr val="accent2">
                  <a:lumOff val="21760"/>
                </a:schemeClr>
              </a:solidFill>
              <a:latin typeface="Arial"/>
            </a:endParaRPr>
          </a:p>
          <a:p>
            <a:pPr marL="2376720" lvl="4" indent="-408240" defTabSz="914400">
              <a:lnSpc>
                <a:spcPct val="115000"/>
              </a:lnSpc>
              <a:buClr>
                <a:srgbClr val="585858"/>
              </a:buClr>
              <a:buFont typeface="Arial"/>
              <a:buChar char="○"/>
            </a:pPr>
            <a:r>
              <a:rPr lang="en-US" sz="1800" b="0" strike="noStrike" spc="-1">
                <a:solidFill>
                  <a:schemeClr val="accent2">
                    <a:lumOff val="21760"/>
                  </a:schemeClr>
                </a:solidFill>
                <a:latin typeface="Arial"/>
                <a:ea typeface="Arial"/>
              </a:rPr>
              <a:t>Body Level Five</a:t>
            </a:r>
            <a:endParaRPr lang="en-US" sz="1800" b="0" strike="noStrike" spc="-1">
              <a:solidFill>
                <a:schemeClr val="accent2">
                  <a:lumOff val="21760"/>
                </a:schemeClr>
              </a:solidFill>
              <a:latin typeface="Arial"/>
            </a:endParaRPr>
          </a:p>
        </p:txBody>
      </p:sp>
      <p:sp>
        <p:nvSpPr>
          <p:cNvPr id="26" name="PlaceHolder 3"/>
          <p:cNvSpPr>
            <a:spLocks noGrp="1"/>
          </p:cNvSpPr>
          <p:nvPr>
            <p:ph type="sldNum" idx="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D93F8F50-9992-407B-B16B-06A8DAD99692}"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249C04D0-4E58-4A7F-AF95-93A545420A7C}"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43CB1914-ECE5-49B5-800A-A18555D5CD1B}"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One</a:t>
            </a:r>
            <a:endParaRPr lang="en-US" sz="1200" b="0" strike="noStrike" spc="-1">
              <a:solidFill>
                <a:schemeClr val="accent2">
                  <a:lumOff val="21760"/>
                </a:schemeClr>
              </a:solidFill>
              <a:latin typeface="Arial"/>
            </a:endParaRPr>
          </a:p>
          <a:p>
            <a:pPr marL="914400" lvl="1"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Two</a:t>
            </a:r>
            <a:endParaRPr lang="en-US" sz="1200" b="0" strike="noStrike" spc="-1">
              <a:solidFill>
                <a:schemeClr val="accent2">
                  <a:lumOff val="21760"/>
                </a:schemeClr>
              </a:solidFill>
              <a:latin typeface="Arial"/>
            </a:endParaRPr>
          </a:p>
          <a:p>
            <a:pPr marL="1371600" lvl="2"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Three</a:t>
            </a:r>
            <a:endParaRPr lang="en-US" sz="1200" b="0" strike="noStrike" spc="-1">
              <a:solidFill>
                <a:schemeClr val="accent2">
                  <a:lumOff val="21760"/>
                </a:schemeClr>
              </a:solidFill>
              <a:latin typeface="Arial"/>
            </a:endParaRPr>
          </a:p>
          <a:p>
            <a:pPr marL="1828800" lvl="3"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Four</a:t>
            </a:r>
            <a:endParaRPr lang="en-US" sz="1200" b="0" strike="noStrike" spc="-1">
              <a:solidFill>
                <a:schemeClr val="accent2">
                  <a:lumOff val="21760"/>
                </a:schemeClr>
              </a:solidFill>
              <a:latin typeface="Arial"/>
            </a:endParaRPr>
          </a:p>
          <a:p>
            <a:pPr marL="2286000" lvl="4" indent="-304920" defTabSz="914400">
              <a:lnSpc>
                <a:spcPct val="115000"/>
              </a:lnSpc>
              <a:buClr>
                <a:srgbClr val="585858"/>
              </a:buClr>
              <a:buFont typeface="Arial"/>
              <a:buChar char="○"/>
            </a:pPr>
            <a:r>
              <a:rPr lang="en-US" sz="1200" b="0" strike="noStrike" spc="-1">
                <a:solidFill>
                  <a:schemeClr val="accent2">
                    <a:lumOff val="21760"/>
                  </a:schemeClr>
                </a:solidFill>
                <a:latin typeface="Arial"/>
                <a:ea typeface="Arial"/>
              </a:rPr>
              <a:t>Body Level Five</a:t>
            </a:r>
            <a:endParaRPr lang="en-US" sz="1200" b="0" strike="noStrike" spc="-1">
              <a:solidFill>
                <a:schemeClr val="accent2">
                  <a:lumOff val="21760"/>
                </a:schemeClr>
              </a:solidFill>
              <a:latin typeface="Arial"/>
            </a:endParaRPr>
          </a:p>
        </p:txBody>
      </p:sp>
      <p:sp>
        <p:nvSpPr>
          <p:cNvPr id="39" name="PlaceHolder 3"/>
          <p:cNvSpPr>
            <a:spLocks noGrp="1"/>
          </p:cNvSpPr>
          <p:nvPr>
            <p:ph type="sldNum" idx="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chemeClr val="accent2">
                    <a:lumOff val="21760"/>
                  </a:schemeClr>
                </a:solidFill>
                <a:latin typeface="Arial"/>
                <a:ea typeface="Arial"/>
              </a:defRPr>
            </a:lvl1pPr>
          </a:lstStyle>
          <a:p>
            <a:pPr indent="0" algn="r" defTabSz="914400">
              <a:lnSpc>
                <a:spcPct val="100000"/>
              </a:lnSpc>
              <a:buNone/>
              <a:tabLst>
                <a:tab pos="0" algn="l"/>
              </a:tabLst>
            </a:pPr>
            <a:fld id="{DC0672EF-5AE8-4B98-A46B-B28E530F3013}" type="slidenum">
              <a:rPr lang="en-US" sz="1000" b="0" strike="noStrike" spc="-1">
                <a:solidFill>
                  <a:schemeClr val="accent2">
                    <a:lumOff val="21760"/>
                  </a:schemeClr>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1</a:t>
            </a:r>
            <a:endParaRPr lang="en-US" sz="5200" b="0" strike="noStrike" spc="-1" dirty="0">
              <a:solidFill>
                <a:srgbClr val="000000"/>
              </a:solidFill>
              <a:latin typeface="Arial"/>
            </a:endParaRPr>
          </a:p>
        </p:txBody>
      </p:sp>
      <p:sp>
        <p:nvSpPr>
          <p:cNvPr id="105"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rmAutofit fontScale="93550"/>
          </a:bodyPr>
          <a:lstStyle/>
          <a:p>
            <a:pPr indent="0" algn="ctr" defTabSz="914400">
              <a:lnSpc>
                <a:spcPct val="100000"/>
              </a:lnSpc>
              <a:buNone/>
              <a:tabLst>
                <a:tab pos="0" algn="l"/>
              </a:tabLst>
            </a:pPr>
            <a:r>
              <a:rPr lang="en-US" sz="2800" b="0" strike="noStrike" spc="-1" dirty="0">
                <a:solidFill>
                  <a:schemeClr val="accent2">
                    <a:lumOff val="21760"/>
                  </a:schemeClr>
                </a:solidFill>
                <a:latin typeface="Arial"/>
                <a:ea typeface="Arial"/>
              </a:rPr>
              <a:t>Anirudh </a:t>
            </a:r>
            <a:r>
              <a:rPr lang="en-US" sz="2800" b="0" strike="noStrike" spc="-1" dirty="0" err="1">
                <a:solidFill>
                  <a:schemeClr val="accent2">
                    <a:lumOff val="21760"/>
                  </a:schemeClr>
                </a:solidFill>
                <a:latin typeface="Arial"/>
                <a:ea typeface="Arial"/>
              </a:rPr>
              <a:t>Arunkumar</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spc="-1" dirty="0" err="1">
                <a:solidFill>
                  <a:schemeClr val="accent2">
                    <a:lumOff val="21760"/>
                  </a:schemeClr>
                </a:solidFill>
                <a:latin typeface="Arial"/>
              </a:rPr>
              <a:t>anirudh.arunkumar@gatech.edu</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spc="-1" dirty="0">
                <a:solidFill>
                  <a:schemeClr val="accent2">
                    <a:lumOff val="21760"/>
                  </a:schemeClr>
                </a:solidFill>
                <a:latin typeface="Arial"/>
              </a:rPr>
              <a:t>aarunkumar8</a:t>
            </a:r>
            <a:endParaRPr lang="en-US" sz="2800" b="0" strike="noStrike" spc="-1" dirty="0">
              <a:solidFill>
                <a:schemeClr val="accent2">
                  <a:lumOff val="21760"/>
                </a:schemeClr>
              </a:solidFill>
              <a:latin typeface="Arial"/>
            </a:endParaRPr>
          </a:p>
          <a:p>
            <a:pPr indent="0" algn="ctr" defTabSz="914400">
              <a:lnSpc>
                <a:spcPct val="100000"/>
              </a:lnSpc>
              <a:buNone/>
              <a:tabLst>
                <a:tab pos="0" algn="l"/>
              </a:tabLst>
            </a:pPr>
            <a:r>
              <a:rPr lang="en-US" sz="2800" spc="-1" dirty="0">
                <a:solidFill>
                  <a:schemeClr val="accent2">
                    <a:lumOff val="21760"/>
                  </a:schemeClr>
                </a:solidFill>
                <a:latin typeface="Arial"/>
              </a:rPr>
              <a:t>903572206</a:t>
            </a:r>
            <a:endParaRPr lang="en-US" sz="2800" b="0" strike="noStrike" spc="-1" dirty="0">
              <a:solidFill>
                <a:schemeClr val="accent2">
                  <a:lumOff val="21760"/>
                </a:schemeClr>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31"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Submarine + Fish</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your hybrid image here]</a:t>
            </a:r>
            <a:endParaRPr lang="en-US" sz="1400" b="0" strike="noStrike" spc="-1">
              <a:solidFill>
                <a:schemeClr val="accent2">
                  <a:lumOff val="21760"/>
                </a:schemeClr>
              </a:solidFill>
              <a:latin typeface="Arial"/>
            </a:endParaRPr>
          </a:p>
        </p:txBody>
      </p:sp>
      <p:sp>
        <p:nvSpPr>
          <p:cNvPr id="132"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Part 1 vs. Part 2</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spc="-1" dirty="0">
                <a:solidFill>
                  <a:schemeClr val="accent2">
                    <a:lumOff val="21760"/>
                  </a:schemeClr>
                </a:solidFill>
                <a:latin typeface="Arial"/>
              </a:rPr>
              <a:t>2</a:t>
            </a:r>
            <a:r>
              <a:rPr lang="en-US" sz="1400" b="0" strike="noStrike" spc="-1" dirty="0">
                <a:solidFill>
                  <a:schemeClr val="accent2">
                    <a:lumOff val="21760"/>
                  </a:schemeClr>
                </a:solidFill>
                <a:latin typeface="Arial"/>
              </a:rPr>
              <a:t>.196 seconds for Part 1</a:t>
            </a:r>
          </a:p>
          <a:p>
            <a:pPr indent="0" defTabSz="914400">
              <a:lnSpc>
                <a:spcPct val="115000"/>
              </a:lnSpc>
              <a:spcBef>
                <a:spcPts val="1599"/>
              </a:spcBef>
              <a:buNone/>
              <a:tabLst>
                <a:tab pos="0" algn="l"/>
              </a:tabLst>
            </a:pPr>
            <a:r>
              <a:rPr lang="en-US" sz="1400" spc="-1" dirty="0">
                <a:solidFill>
                  <a:schemeClr val="accent2">
                    <a:lumOff val="21760"/>
                  </a:schemeClr>
                </a:solidFill>
                <a:latin typeface="Arial"/>
              </a:rPr>
              <a:t>0.167 seconds for Part 2</a:t>
            </a:r>
            <a:endParaRPr lang="en-US" sz="1400" b="0" strike="noStrike" spc="-1" dirty="0">
              <a:solidFill>
                <a:schemeClr val="accent2">
                  <a:lumOff val="21760"/>
                </a:schemeClr>
              </a:solidFill>
              <a:latin typeface="Arial"/>
            </a:endParaRPr>
          </a:p>
        </p:txBody>
      </p:sp>
      <p:pic>
        <p:nvPicPr>
          <p:cNvPr id="2" name="Picture 1" descr="A fish swimming in the water&#10;&#10;Description automatically generated">
            <a:extLst>
              <a:ext uri="{FF2B5EF4-FFF2-40B4-BE49-F238E27FC236}">
                <a16:creationId xmlns:a16="http://schemas.microsoft.com/office/drawing/2014/main" id="{D4ACC1DE-F109-5A68-0F4C-B45DBE8B9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597324"/>
            <a:ext cx="2675448" cy="2190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3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[Consider a 1-channel 5x5 image and a 3x3 filter. What are the output dimensions of a convolution with the following parameters?</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1, padding = 0? </a:t>
            </a:r>
            <a:r>
              <a:rPr lang="en-US" sz="1400" b="1" strike="noStrike" spc="-1" dirty="0">
                <a:solidFill>
                  <a:schemeClr val="accent2">
                    <a:lumOff val="21760"/>
                  </a:schemeClr>
                </a:solidFill>
                <a:latin typeface="Arial"/>
              </a:rPr>
              <a:t>(1, 3, 3)</a:t>
            </a:r>
            <a:endParaRPr lang="en-US" sz="1400" b="0" strike="noStrike" spc="-1" dirty="0">
              <a:solidFill>
                <a:schemeClr val="accent2">
                  <a:lumOff val="21760"/>
                </a:schemeClr>
              </a:solidFill>
              <a:latin typeface="Arial"/>
            </a:endParaRPr>
          </a:p>
          <a:p>
            <a:pPr>
              <a:lnSpc>
                <a:spcPct val="115000"/>
              </a:lnSpc>
              <a:tabLst>
                <a:tab pos="0" algn="l"/>
              </a:tabLst>
            </a:pPr>
            <a:r>
              <a:rPr lang="en-US" sz="1400" b="0" strike="noStrike" spc="-1" dirty="0">
                <a:solidFill>
                  <a:schemeClr val="accent2">
                    <a:lumOff val="21760"/>
                  </a:schemeClr>
                </a:solidFill>
                <a:latin typeface="Arial"/>
                <a:ea typeface="Arial"/>
              </a:rPr>
              <a:t>Stride = 2, padding = 0? </a:t>
            </a:r>
            <a:r>
              <a:rPr lang="en-US" sz="1400" b="1" spc="-1" dirty="0">
                <a:solidFill>
                  <a:schemeClr val="accent2">
                    <a:lumOff val="21760"/>
                  </a:schemeClr>
                </a:solidFill>
                <a:latin typeface="Arial"/>
              </a:rPr>
              <a:t>(1, 2, 2)</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1, padding = 1? </a:t>
            </a:r>
            <a:r>
              <a:rPr lang="en-US" sz="1400" b="1" strike="noStrike" spc="-1" dirty="0">
                <a:solidFill>
                  <a:schemeClr val="accent2">
                    <a:lumOff val="21760"/>
                  </a:schemeClr>
                </a:solidFill>
                <a:latin typeface="Arial"/>
                <a:ea typeface="Arial"/>
              </a:rPr>
              <a:t>(1, 5, 5)</a:t>
            </a:r>
            <a:endParaRPr lang="en-US" sz="1400" b="1"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2, padding = 1?] </a:t>
            </a:r>
            <a:r>
              <a:rPr lang="en-US" sz="1400" b="1" strike="noStrike" spc="-1" dirty="0">
                <a:solidFill>
                  <a:schemeClr val="accent2">
                    <a:lumOff val="21760"/>
                  </a:schemeClr>
                </a:solidFill>
                <a:latin typeface="Arial"/>
                <a:ea typeface="Arial"/>
              </a:rPr>
              <a:t>(1, 3, 3)</a:t>
            </a:r>
          </a:p>
        </p:txBody>
      </p:sp>
      <p:sp>
        <p:nvSpPr>
          <p:cNvPr id="135"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[What are the input &amp; output dimensions of the convolutions of the dog image and a 3x3 filter  with the following parameters: </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1, padding = 0 </a:t>
            </a:r>
            <a:r>
              <a:rPr lang="en-US" sz="1400" b="1" strike="noStrike" spc="-1" dirty="0">
                <a:solidFill>
                  <a:schemeClr val="accent2">
                    <a:lumOff val="21760"/>
                  </a:schemeClr>
                </a:solidFill>
                <a:latin typeface="Arial"/>
                <a:ea typeface="Arial"/>
              </a:rPr>
              <a:t>(3, 359, 408)</a:t>
            </a:r>
            <a:endParaRPr lang="en-US" sz="1400" b="1"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2, padding = 0 </a:t>
            </a:r>
            <a:r>
              <a:rPr lang="en-US" sz="1400" b="1" strike="noStrike" spc="-1" dirty="0">
                <a:solidFill>
                  <a:schemeClr val="accent2">
                    <a:lumOff val="21760"/>
                  </a:schemeClr>
                </a:solidFill>
                <a:latin typeface="Arial"/>
                <a:ea typeface="Arial"/>
              </a:rPr>
              <a:t>(3, 180, 204)</a:t>
            </a:r>
            <a:endParaRPr lang="en-US" sz="1400" b="1"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1, padding = 1 </a:t>
            </a:r>
            <a:r>
              <a:rPr lang="en-US" sz="1400" b="1" strike="noStrike" spc="-1" dirty="0">
                <a:solidFill>
                  <a:schemeClr val="accent2">
                    <a:lumOff val="21760"/>
                  </a:schemeClr>
                </a:solidFill>
                <a:latin typeface="Arial"/>
                <a:ea typeface="Arial"/>
              </a:rPr>
              <a:t>(3, 361, 410)</a:t>
            </a:r>
            <a:endParaRPr lang="en-US" sz="1400" b="1" strike="noStrike" spc="-1" dirty="0">
              <a:solidFill>
                <a:schemeClr val="accent2">
                  <a:lumOff val="21760"/>
                </a:schemeClr>
              </a:solidFill>
              <a:latin typeface="Arial"/>
            </a:endParaRPr>
          </a:p>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Stride = 2, padding = 1?] </a:t>
            </a:r>
            <a:r>
              <a:rPr lang="en-US" sz="1400" b="1" strike="noStrike" spc="-1" dirty="0">
                <a:solidFill>
                  <a:schemeClr val="accent2">
                    <a:lumOff val="21760"/>
                  </a:schemeClr>
                </a:solidFill>
                <a:latin typeface="Arial"/>
                <a:ea typeface="Arial"/>
              </a:rPr>
              <a:t>(3, 181, 206)</a:t>
            </a:r>
            <a:endParaRPr lang="en-US" sz="1400" b="1" strike="noStrike" spc="-1" dirty="0">
              <a:solidFill>
                <a:schemeClr val="accent2">
                  <a:lumOff val="21760"/>
                </a:schemeClr>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37" name="PlaceHolder 2"/>
          <p:cNvSpPr>
            <a:spLocks noGrp="1"/>
          </p:cNvSpPr>
          <p:nvPr>
            <p:ph/>
          </p:nvPr>
        </p:nvSpPr>
        <p:spPr>
          <a:xfrm>
            <a:off x="4486320" y="1152360"/>
            <a:ext cx="4143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rPr>
              <a:t>The filter size (k) is used to reduce dimensions as it slides over sections of the input. The input dimensions will reduces </a:t>
            </a:r>
            <a:r>
              <a:rPr lang="en-US" sz="1400" spc="-1" dirty="0">
                <a:solidFill>
                  <a:schemeClr val="accent2">
                    <a:lumOff val="21760"/>
                  </a:schemeClr>
                </a:solidFill>
                <a:latin typeface="Arial"/>
              </a:rPr>
              <a:t>the bigger the filter is. The (p) is the padding which adds borders to the input. This is to solve the issue of losing edges of the images during convolution since filler is added.</a:t>
            </a:r>
          </a:p>
          <a:p>
            <a:pPr indent="0" defTabSz="914400">
              <a:lnSpc>
                <a:spcPct val="115000"/>
              </a:lnSpc>
              <a:buNone/>
              <a:tabLst>
                <a:tab pos="0" algn="l"/>
              </a:tabLst>
            </a:pPr>
            <a:r>
              <a:rPr lang="en-US" sz="1400" b="0" strike="noStrike" spc="-1" dirty="0">
                <a:solidFill>
                  <a:schemeClr val="accent2">
                    <a:lumOff val="21760"/>
                  </a:schemeClr>
                </a:solidFill>
                <a:latin typeface="Arial"/>
              </a:rPr>
              <a:t>The </a:t>
            </a:r>
            <a:r>
              <a:rPr lang="en-US" sz="1400" spc="-1" dirty="0">
                <a:solidFill>
                  <a:schemeClr val="accent2">
                    <a:lumOff val="21760"/>
                  </a:schemeClr>
                </a:solidFill>
                <a:latin typeface="Arial"/>
              </a:rPr>
              <a:t>(s) dictates how far the filter moves in the image. Using these variables allows the formula to calculate how many positions the filter can fit in a specific height and width. </a:t>
            </a:r>
            <a:endParaRPr lang="en-US" sz="1400" b="0" strike="noStrike" spc="-1" dirty="0">
              <a:solidFill>
                <a:schemeClr val="accent2">
                  <a:lumOff val="21760"/>
                </a:schemeClr>
              </a:solidFill>
              <a:latin typeface="Arial"/>
            </a:endParaRPr>
          </a:p>
        </p:txBody>
      </p:sp>
      <p:sp>
        <p:nvSpPr>
          <p:cNvPr id="138" name="Google Shape;176;p36"/>
          <p:cNvSpPr/>
          <p:nvPr/>
        </p:nvSpPr>
        <p:spPr>
          <a:xfrm>
            <a:off x="311760" y="1152360"/>
            <a:ext cx="3999600" cy="34160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normAutofit/>
          </a:bodyPr>
          <a:lstStyle/>
          <a:p>
            <a:pPr defTabSz="914400">
              <a:lnSpc>
                <a:spcPct val="115000"/>
              </a:lnSpc>
              <a:tabLst>
                <a:tab pos="0" algn="l"/>
              </a:tabLst>
            </a:pPr>
            <a:r>
              <a:rPr lang="en-US" sz="1400" b="0" strike="noStrike" spc="-1" dirty="0">
                <a:solidFill>
                  <a:schemeClr val="accent2">
                    <a:lumOff val="21760"/>
                  </a:schemeClr>
                </a:solidFill>
                <a:latin typeface="Arial"/>
                <a:ea typeface="Arial"/>
              </a:rPr>
              <a:t>We applied 12 filters to the dog image.</a:t>
            </a:r>
            <a:endParaRPr lang="en-US" sz="1400" b="0" strike="noStrike" spc="-1" dirty="0">
              <a:solidFill>
                <a:srgbClr val="000000"/>
              </a:solidFill>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40"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visualization 0 here]</a:t>
            </a:r>
            <a:endParaRPr lang="en-US" sz="1400" b="0" strike="noStrike" spc="-1">
              <a:solidFill>
                <a:schemeClr val="accent2">
                  <a:lumOff val="21760"/>
                </a:schemeClr>
              </a:solidFill>
              <a:latin typeface="Arial"/>
            </a:endParaRPr>
          </a:p>
        </p:txBody>
      </p:sp>
      <p:sp>
        <p:nvSpPr>
          <p:cNvPr id="14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visualization 1 here]</a:t>
            </a:r>
            <a:endParaRPr lang="en-US" sz="1400" b="0" strike="noStrike" spc="-1">
              <a:solidFill>
                <a:schemeClr val="accent2">
                  <a:lumOff val="21760"/>
                </a:schemeClr>
              </a:solidFill>
              <a:latin typeface="Arial"/>
            </a:endParaRPr>
          </a:p>
        </p:txBody>
      </p:sp>
      <p:pic>
        <p:nvPicPr>
          <p:cNvPr id="3" name="Picture 2" descr="A close up of a dog&#10;&#10;Description automatically generated">
            <a:extLst>
              <a:ext uri="{FF2B5EF4-FFF2-40B4-BE49-F238E27FC236}">
                <a16:creationId xmlns:a16="http://schemas.microsoft.com/office/drawing/2014/main" id="{1385D75F-B274-8292-3F53-A16EE763E0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89328"/>
            <a:ext cx="3754529" cy="3305817"/>
          </a:xfrm>
          <a:prstGeom prst="rect">
            <a:avLst/>
          </a:prstGeom>
        </p:spPr>
      </p:pic>
      <p:pic>
        <p:nvPicPr>
          <p:cNvPr id="5" name="Picture 4" descr="A close-up of a dog&#10;&#10;Description automatically generated">
            <a:extLst>
              <a:ext uri="{FF2B5EF4-FFF2-40B4-BE49-F238E27FC236}">
                <a16:creationId xmlns:a16="http://schemas.microsoft.com/office/drawing/2014/main" id="{6AB8097C-5A1D-1F86-6217-3D96DD0B8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161" y="1068547"/>
            <a:ext cx="3835952" cy="33775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3: Understanding input/output shapes in PyTorch</a:t>
            </a:r>
            <a:endParaRPr lang="en-US" sz="2690" b="0" strike="noStrike" spc="-1">
              <a:solidFill>
                <a:srgbClr val="000000"/>
              </a:solidFill>
              <a:latin typeface="Arial"/>
            </a:endParaRPr>
          </a:p>
        </p:txBody>
      </p:sp>
      <p:sp>
        <p:nvSpPr>
          <p:cNvPr id="14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visualization 2 here]</a:t>
            </a:r>
            <a:endParaRPr lang="en-US" sz="1400" b="0" strike="noStrike" spc="-1">
              <a:solidFill>
                <a:schemeClr val="accent2">
                  <a:lumOff val="21760"/>
                </a:schemeClr>
              </a:solidFill>
              <a:latin typeface="Arial"/>
            </a:endParaRPr>
          </a:p>
        </p:txBody>
      </p:sp>
      <p:sp>
        <p:nvSpPr>
          <p:cNvPr id="14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visualization 3 here]</a:t>
            </a:r>
            <a:endParaRPr lang="en-US" sz="1400" b="0" strike="noStrike" spc="-1">
              <a:solidFill>
                <a:schemeClr val="accent2">
                  <a:lumOff val="21760"/>
                </a:schemeClr>
              </a:solidFill>
              <a:latin typeface="Arial"/>
            </a:endParaRPr>
          </a:p>
        </p:txBody>
      </p:sp>
      <p:pic>
        <p:nvPicPr>
          <p:cNvPr id="3" name="Picture 2" descr="A close up of a dog&#10;&#10;Description automatically generated">
            <a:extLst>
              <a:ext uri="{FF2B5EF4-FFF2-40B4-BE49-F238E27FC236}">
                <a16:creationId xmlns:a16="http://schemas.microsoft.com/office/drawing/2014/main" id="{500F3CDB-614B-B0FD-F174-41A488D75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07" y="1152360"/>
            <a:ext cx="3645966" cy="3210229"/>
          </a:xfrm>
          <a:prstGeom prst="rect">
            <a:avLst/>
          </a:prstGeom>
        </p:spPr>
      </p:pic>
      <p:pic>
        <p:nvPicPr>
          <p:cNvPr id="5" name="Picture 4" descr="A close up of a dog&#10;&#10;Description automatically generated">
            <a:extLst>
              <a:ext uri="{FF2B5EF4-FFF2-40B4-BE49-F238E27FC236}">
                <a16:creationId xmlns:a16="http://schemas.microsoft.com/office/drawing/2014/main" id="{259C6A99-C788-072A-C0F9-449C713A4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713" y="1103724"/>
            <a:ext cx="3756439" cy="33074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4: Frequency Domain Convolutions</a:t>
            </a:r>
            <a:endParaRPr lang="en-US" sz="2690" b="0" strike="noStrike" spc="-1">
              <a:solidFill>
                <a:srgbClr val="000000"/>
              </a:solidFill>
              <a:latin typeface="Arial"/>
            </a:endParaRPr>
          </a:p>
        </p:txBody>
      </p:sp>
      <p:sp>
        <p:nvSpPr>
          <p:cNvPr id="146"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visualizations of the dog image in the spatial and frequency domain]</a:t>
            </a:r>
            <a:endParaRPr lang="en-US" sz="1400" b="0" strike="noStrike" spc="-1">
              <a:solidFill>
                <a:schemeClr val="accent2">
                  <a:lumOff val="21760"/>
                </a:schemeClr>
              </a:solidFill>
              <a:latin typeface="Arial"/>
            </a:endParaRPr>
          </a:p>
        </p:txBody>
      </p:sp>
      <p:sp>
        <p:nvSpPr>
          <p:cNvPr id="147"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visualizations of the blurred dog image in the spatial and frequency domain]</a:t>
            </a:r>
            <a:endParaRPr lang="en-US" sz="1400" b="0" strike="noStrike" spc="-1">
              <a:solidFill>
                <a:schemeClr val="accent2">
                  <a:lumOff val="21760"/>
                </a:schemeClr>
              </a:solidFill>
              <a:latin typeface="Arial"/>
            </a:endParaRPr>
          </a:p>
          <a:p>
            <a:pPr indent="0" defTabSz="914400">
              <a:lnSpc>
                <a:spcPct val="115000"/>
              </a:lnSpc>
              <a:buNone/>
              <a:tabLst>
                <a:tab pos="0" algn="l"/>
              </a:tabLst>
            </a:pPr>
            <a:endParaRPr lang="en-US" sz="1400" b="0" strike="noStrike" spc="-1">
              <a:solidFill>
                <a:schemeClr val="accent2">
                  <a:lumOff val="21760"/>
                </a:schemeClr>
              </a:solidFill>
              <a:latin typeface="Arial"/>
            </a:endParaRPr>
          </a:p>
        </p:txBody>
      </p:sp>
      <p:pic>
        <p:nvPicPr>
          <p:cNvPr id="3" name="Picture 2" descr="A close-up of a dog&#10;&#10;Description automatically generated">
            <a:extLst>
              <a:ext uri="{FF2B5EF4-FFF2-40B4-BE49-F238E27FC236}">
                <a16:creationId xmlns:a16="http://schemas.microsoft.com/office/drawing/2014/main" id="{48448167-18AA-2549-68B0-BEFF9390C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17360"/>
            <a:ext cx="3822918" cy="3366032"/>
          </a:xfrm>
          <a:prstGeom prst="rect">
            <a:avLst/>
          </a:prstGeom>
        </p:spPr>
      </p:pic>
      <p:pic>
        <p:nvPicPr>
          <p:cNvPr id="10" name="Picture 9" descr="A collage of images of a dog&#10;&#10;Description automatically generated">
            <a:extLst>
              <a:ext uri="{FF2B5EF4-FFF2-40B4-BE49-F238E27FC236}">
                <a16:creationId xmlns:a16="http://schemas.microsoft.com/office/drawing/2014/main" id="{4796FD48-F995-4CC4-5CA3-DB73B5785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46" y="967352"/>
            <a:ext cx="4852520" cy="4126140"/>
          </a:xfrm>
          <a:prstGeom prst="rect">
            <a:avLst/>
          </a:prstGeom>
        </p:spPr>
      </p:pic>
      <p:pic>
        <p:nvPicPr>
          <p:cNvPr id="12" name="Picture 11" descr="A comparison of a graph&#10;&#10;Description automatically generated">
            <a:extLst>
              <a:ext uri="{FF2B5EF4-FFF2-40B4-BE49-F238E27FC236}">
                <a16:creationId xmlns:a16="http://schemas.microsoft.com/office/drawing/2014/main" id="{DF220AAE-B800-ED78-0573-B9E0A4246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581" y="1073508"/>
            <a:ext cx="4209980" cy="17868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4: Frequency Domain Convolutions</a:t>
            </a:r>
            <a:endParaRPr lang="en-US" sz="2690" b="0" strike="noStrike" spc="-1">
              <a:solidFill>
                <a:srgbClr val="000000"/>
              </a:solidFill>
              <a:latin typeface="Arial"/>
            </a:endParaRPr>
          </a:p>
        </p:txBody>
      </p:sp>
      <p:sp>
        <p:nvSpPr>
          <p:cNvPr id="149"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2D Gaussian in the spatial and frequency domain]</a:t>
            </a:r>
            <a:endParaRPr lang="en-US" sz="1400" b="0" strike="noStrike" spc="-1" dirty="0">
              <a:solidFill>
                <a:schemeClr val="accent2">
                  <a:lumOff val="21760"/>
                </a:schemeClr>
              </a:solidFill>
              <a:latin typeface="Arial"/>
            </a:endParaRPr>
          </a:p>
        </p:txBody>
      </p:sp>
      <p:sp>
        <p:nvSpPr>
          <p:cNvPr id="150"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rPr>
              <a:t>When trying lower cutoff frequencies the Gaussian is narrower in the special domain while it is wider in the frequency domain. Thi</a:t>
            </a:r>
            <a:r>
              <a:rPr lang="en-US" sz="1400" spc="-1" dirty="0">
                <a:solidFill>
                  <a:schemeClr val="accent2">
                    <a:lumOff val="21760"/>
                  </a:schemeClr>
                </a:solidFill>
                <a:latin typeface="Arial"/>
              </a:rPr>
              <a:t>s is because narrow functions become broad in frequency. When having a high cutoff the Gaussian filter is wider in the spatial while the frequency domain is narrower. Broad function transforms into a narrow function. This </a:t>
            </a:r>
            <a:r>
              <a:rPr lang="en-US" sz="1400" spc="-1" dirty="0" err="1">
                <a:solidFill>
                  <a:schemeClr val="accent2">
                    <a:lumOff val="21760"/>
                  </a:schemeClr>
                </a:solidFill>
                <a:latin typeface="Arial"/>
              </a:rPr>
              <a:t>happends</a:t>
            </a:r>
            <a:r>
              <a:rPr lang="en-US" sz="1400" spc="-1" dirty="0">
                <a:solidFill>
                  <a:schemeClr val="accent2">
                    <a:lumOff val="21760"/>
                  </a:schemeClr>
                </a:solidFill>
                <a:latin typeface="Arial"/>
              </a:rPr>
              <a:t> because of the scaling property of Fourier Transform.</a:t>
            </a:r>
            <a:endParaRPr lang="en-US" sz="1400" b="0" strike="noStrike" spc="-1" dirty="0">
              <a:solidFill>
                <a:schemeClr val="accent2">
                  <a:lumOff val="21760"/>
                </a:schemeClr>
              </a:solidFill>
              <a:latin typeface="Arial"/>
            </a:endParaRPr>
          </a:p>
        </p:txBody>
      </p:sp>
      <p:pic>
        <p:nvPicPr>
          <p:cNvPr id="5" name="Picture 4" descr="A screenshot of a computer generated image&#10;&#10;Description automatically generated">
            <a:extLst>
              <a:ext uri="{FF2B5EF4-FFF2-40B4-BE49-F238E27FC236}">
                <a16:creationId xmlns:a16="http://schemas.microsoft.com/office/drawing/2014/main" id="{CE0FA906-A8FF-0A40-8B34-C5AFCB373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885" y="1181528"/>
            <a:ext cx="2109841" cy="3656606"/>
          </a:xfrm>
          <a:prstGeom prst="rect">
            <a:avLst/>
          </a:prstGeom>
        </p:spPr>
      </p:pic>
      <p:pic>
        <p:nvPicPr>
          <p:cNvPr id="7" name="Picture 6" descr="A chart with a yellow and blue circle&#10;&#10;Description automatically generated with medium confidence">
            <a:extLst>
              <a:ext uri="{FF2B5EF4-FFF2-40B4-BE49-F238E27FC236}">
                <a16:creationId xmlns:a16="http://schemas.microsoft.com/office/drawing/2014/main" id="{8971BF5A-049C-BADF-A8BE-391C31697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60" y="1084860"/>
            <a:ext cx="2164406" cy="2127471"/>
          </a:xfrm>
          <a:prstGeom prst="rect">
            <a:avLst/>
          </a:prstGeom>
        </p:spPr>
      </p:pic>
      <p:pic>
        <p:nvPicPr>
          <p:cNvPr id="9" name="Picture 8" descr="A graph of a green and blue grid&#10;&#10;Description automatically generated">
            <a:extLst>
              <a:ext uri="{FF2B5EF4-FFF2-40B4-BE49-F238E27FC236}">
                <a16:creationId xmlns:a16="http://schemas.microsoft.com/office/drawing/2014/main" id="{D2F6604F-A3F1-4D1E-B103-82E571999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10" y="3144831"/>
            <a:ext cx="2015975" cy="17956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4: Frequency Domain Convolutions</a:t>
            </a:r>
            <a:endParaRPr lang="en-US" sz="2690" b="0" strike="noStrike" spc="-1">
              <a:solidFill>
                <a:srgbClr val="000000"/>
              </a:solidFill>
              <a:latin typeface="Arial"/>
            </a:endParaRPr>
          </a:p>
        </p:txBody>
      </p:sp>
      <p:sp>
        <p:nvSpPr>
          <p:cNvPr id="152" name="PlaceHolder 2"/>
          <p:cNvSpPr>
            <a:spLocks noGrp="1"/>
          </p:cNvSpPr>
          <p:nvPr>
            <p:ph/>
          </p:nvPr>
        </p:nvSpPr>
        <p:spPr>
          <a:xfrm>
            <a:off x="311760" y="1152360"/>
            <a:ext cx="803916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rPr>
              <a:t>I can explain this using a hypothetical. When there is an image and we blur it using a filter this is called convolution. </a:t>
            </a:r>
            <a:r>
              <a:rPr lang="en-US" sz="1400" spc="-1" dirty="0">
                <a:solidFill>
                  <a:schemeClr val="accent2">
                    <a:lumOff val="21760"/>
                  </a:schemeClr>
                </a:solidFill>
                <a:latin typeface="Arial"/>
              </a:rPr>
              <a:t>Then the original and blurred image is used to create a new blurred image. The Convolution theorem says that instead of doing in the spatial domain we can just Fourier Transform the image and the filter while multiplying them to get the blurred image. When we want to recover the original image from the blurred image this is called deconvolution. Convolution is multiplication in the frequency space while deconvolution is division in the frequency space. </a:t>
            </a:r>
            <a:endParaRPr lang="en-US" sz="1400" b="0" strike="noStrike" spc="-1" dirty="0">
              <a:solidFill>
                <a:schemeClr val="accent2">
                  <a:lumOff val="21760"/>
                </a:schemeClr>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4: Frequency Domain Convolutions</a:t>
            </a:r>
            <a:endParaRPr lang="en-US" sz="2690" b="0" strike="noStrike" spc="-1">
              <a:solidFill>
                <a:srgbClr val="000000"/>
              </a:solidFill>
              <a:latin typeface="Arial"/>
            </a:endParaRPr>
          </a:p>
        </p:txBody>
      </p:sp>
      <p:sp>
        <p:nvSpPr>
          <p:cNvPr id="15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mystery image in the spatial and frequency domain]</a:t>
            </a:r>
            <a:endParaRPr lang="en-US" sz="1400" b="0" strike="noStrike" spc="-1" dirty="0">
              <a:solidFill>
                <a:schemeClr val="accent2">
                  <a:lumOff val="21760"/>
                </a:schemeClr>
              </a:solidFill>
              <a:latin typeface="Arial"/>
            </a:endParaRPr>
          </a:p>
        </p:txBody>
      </p:sp>
      <p:sp>
        <p:nvSpPr>
          <p:cNvPr id="155" name="PlaceHolder 3"/>
          <p:cNvSpPr>
            <a:spLocks noGrp="1"/>
          </p:cNvSpPr>
          <p:nvPr>
            <p:ph/>
          </p:nvPr>
        </p:nvSpPr>
        <p:spPr>
          <a:xfrm>
            <a:off x="4832280" y="1152360"/>
            <a:ext cx="2975901"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visualizations of the mystery kernel in the spatial and frequency domain]</a:t>
            </a:r>
            <a:endParaRPr lang="en-US" sz="1400" b="0" strike="noStrike" spc="-1" dirty="0">
              <a:solidFill>
                <a:schemeClr val="accent2">
                  <a:lumOff val="21760"/>
                </a:schemeClr>
              </a:solidFill>
              <a:latin typeface="Arial"/>
            </a:endParaRPr>
          </a:p>
          <a:p>
            <a:pPr indent="0" defTabSz="914400">
              <a:lnSpc>
                <a:spcPct val="115000"/>
              </a:lnSpc>
              <a:buNone/>
              <a:tabLst>
                <a:tab pos="0" algn="l"/>
              </a:tabLst>
            </a:pPr>
            <a:endParaRPr lang="en-US" sz="1400" b="0" strike="noStrike" spc="-1" dirty="0">
              <a:solidFill>
                <a:schemeClr val="accent2">
                  <a:lumOff val="21760"/>
                </a:schemeClr>
              </a:solidFill>
              <a:latin typeface="Arial"/>
            </a:endParaRPr>
          </a:p>
        </p:txBody>
      </p:sp>
      <p:pic>
        <p:nvPicPr>
          <p:cNvPr id="3" name="Picture 2" descr="A comparison of a color scale&#10;&#10;Description automatically generated with medium confidence">
            <a:extLst>
              <a:ext uri="{FF2B5EF4-FFF2-40B4-BE49-F238E27FC236}">
                <a16:creationId xmlns:a16="http://schemas.microsoft.com/office/drawing/2014/main" id="{2EBEEB5C-7802-8728-A9B5-E8BDB77EB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82920"/>
            <a:ext cx="7772400" cy="40605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4: Frequency Domain Convolutions</a:t>
            </a:r>
            <a:endParaRPr lang="en-US" sz="2690" b="0" strike="noStrike" spc="-1">
              <a:solidFill>
                <a:srgbClr val="000000"/>
              </a:solidFill>
              <a:latin typeface="Arial"/>
            </a:endParaRPr>
          </a:p>
        </p:txBody>
      </p:sp>
      <p:sp>
        <p:nvSpPr>
          <p:cNvPr id="15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ea typeface="Arial"/>
              </a:rPr>
              <a:t>[Insert the de-blurred mystery image and its visualizations in the spatial and frequency domain]</a:t>
            </a:r>
            <a:endParaRPr lang="en-US" sz="1400" b="0" strike="noStrike" spc="-1" dirty="0">
              <a:solidFill>
                <a:schemeClr val="accent2">
                  <a:lumOff val="21760"/>
                </a:schemeClr>
              </a:solidFill>
              <a:latin typeface="Arial"/>
            </a:endParaRPr>
          </a:p>
        </p:txBody>
      </p:sp>
      <p:sp>
        <p:nvSpPr>
          <p:cNvPr id="15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chemeClr val="accent2">
                    <a:lumOff val="21760"/>
                  </a:schemeClr>
                </a:solidFill>
                <a:latin typeface="Arial"/>
                <a:ea typeface="Arial"/>
              </a:rPr>
              <a:t>[Insert the de-blurred mystery image and its visualizations in the spatial and frequency domain after adding salt and pepper noise]</a:t>
            </a:r>
            <a:endParaRPr lang="en-US" sz="1400" b="0" strike="noStrike" spc="-1">
              <a:solidFill>
                <a:schemeClr val="accent2">
                  <a:lumOff val="21760"/>
                </a:schemeClr>
              </a:solidFill>
              <a:latin typeface="Arial"/>
            </a:endParaRPr>
          </a:p>
        </p:txBody>
      </p:sp>
      <p:pic>
        <p:nvPicPr>
          <p:cNvPr id="7" name="Picture 6" descr="A screenshot of a computer generated image&#10;&#10;Description automatically generated">
            <a:extLst>
              <a:ext uri="{FF2B5EF4-FFF2-40B4-BE49-F238E27FC236}">
                <a16:creationId xmlns:a16="http://schemas.microsoft.com/office/drawing/2014/main" id="{99D72B4A-A63C-FC28-7C35-2CF46D370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17360"/>
            <a:ext cx="3869715" cy="4007472"/>
          </a:xfrm>
          <a:prstGeom prst="rect">
            <a:avLst/>
          </a:prstGeom>
        </p:spPr>
      </p:pic>
      <p:pic>
        <p:nvPicPr>
          <p:cNvPr id="9" name="Picture 8" descr="A comparison of a graph&#10;&#10;Description automatically generated with medium confidence">
            <a:extLst>
              <a:ext uri="{FF2B5EF4-FFF2-40B4-BE49-F238E27FC236}">
                <a16:creationId xmlns:a16="http://schemas.microsoft.com/office/drawing/2014/main" id="{BF26ACEC-7F06-8C5A-0E6E-C43AD3DF0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5" y="1152360"/>
            <a:ext cx="4802491" cy="26195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Image filtering</a:t>
            </a:r>
            <a:endParaRPr lang="en-US" sz="2690" b="0" strike="noStrike" spc="-1">
              <a:solidFill>
                <a:srgbClr val="000000"/>
              </a:solidFill>
              <a:latin typeface="Arial"/>
            </a:endParaRPr>
          </a:p>
        </p:txBody>
      </p:sp>
      <p:sp>
        <p:nvSpPr>
          <p:cNvPr id="107"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[insert visualization of Gaussian kernel from project-1.ipynb here]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1D: </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2D:</a:t>
            </a:r>
            <a:endParaRPr lang="en-US" sz="1400" b="0" strike="noStrike" spc="-1" dirty="0">
              <a:solidFill>
                <a:schemeClr val="accent2">
                  <a:lumOff val="21760"/>
                </a:schemeClr>
              </a:solidFill>
              <a:latin typeface="Arial"/>
            </a:endParaRPr>
          </a:p>
        </p:txBody>
      </p:sp>
      <p:sp>
        <p:nvSpPr>
          <p:cNvPr id="10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my_conv2d_numpy() takes the image of shape m, n, c and kernel of shap</a:t>
            </a:r>
            <a:r>
              <a:rPr lang="en-US" sz="1400" spc="-1" dirty="0">
                <a:solidFill>
                  <a:schemeClr val="accent2">
                    <a:lumOff val="21760"/>
                  </a:schemeClr>
                </a:solidFill>
                <a:latin typeface="Arial"/>
                <a:ea typeface="Arial"/>
              </a:rPr>
              <a:t>e k, j which is the kernel’s height and width. I add zero padding so that the dimensions are preserved using floor division operator on k and j and </a:t>
            </a:r>
            <a:r>
              <a:rPr lang="en-US" sz="1400" spc="-1" dirty="0" err="1">
                <a:solidFill>
                  <a:schemeClr val="accent2">
                    <a:lumOff val="21760"/>
                  </a:schemeClr>
                </a:solidFill>
                <a:latin typeface="Arial"/>
                <a:ea typeface="Arial"/>
              </a:rPr>
              <a:t>np.pad</a:t>
            </a:r>
            <a:r>
              <a:rPr lang="en-US" sz="1400" spc="-1" dirty="0">
                <a:solidFill>
                  <a:schemeClr val="accent2">
                    <a:lumOff val="21760"/>
                  </a:schemeClr>
                </a:solidFill>
                <a:latin typeface="Arial"/>
                <a:ea typeface="Arial"/>
              </a:rPr>
              <a:t>(). I then iterate over every pixel in the image and take the local region to perform element-wise multiplication for all channels as well. This approach filters the image.</a:t>
            </a:r>
          </a:p>
        </p:txBody>
      </p:sp>
      <p:pic>
        <p:nvPicPr>
          <p:cNvPr id="3" name="Picture 2" descr="A yellow bar with black numbers&#10;&#10;Description automatically generated">
            <a:extLst>
              <a:ext uri="{FF2B5EF4-FFF2-40B4-BE49-F238E27FC236}">
                <a16:creationId xmlns:a16="http://schemas.microsoft.com/office/drawing/2014/main" id="{1AF5AB8D-29DC-4C25-4D16-546C1CFFE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1981200"/>
            <a:ext cx="3292739" cy="523461"/>
          </a:xfrm>
          <a:prstGeom prst="rect">
            <a:avLst/>
          </a:prstGeom>
        </p:spPr>
      </p:pic>
      <p:pic>
        <p:nvPicPr>
          <p:cNvPr id="5" name="Picture 4" descr="A chart with a yellow and blue center&#10;&#10;Description automatically generated with medium confidence">
            <a:extLst>
              <a:ext uri="{FF2B5EF4-FFF2-40B4-BE49-F238E27FC236}">
                <a16:creationId xmlns:a16="http://schemas.microsoft.com/office/drawing/2014/main" id="{222D3B34-6159-CD7E-D197-366374AC8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569" y="2860380"/>
            <a:ext cx="2324100" cy="22161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dirty="0">
                <a:solidFill>
                  <a:srgbClr val="000000"/>
                </a:solidFill>
                <a:latin typeface="Arial"/>
                <a:ea typeface="Arial"/>
              </a:rPr>
              <a:t>Part 4: Frequency Domain Convolutions</a:t>
            </a:r>
            <a:endParaRPr lang="en-US" sz="2690" b="0" strike="noStrike" spc="-1" dirty="0">
              <a:solidFill>
                <a:srgbClr val="000000"/>
              </a:solidFill>
              <a:latin typeface="Arial"/>
            </a:endParaRPr>
          </a:p>
        </p:txBody>
      </p:sp>
      <p:sp>
        <p:nvSpPr>
          <p:cNvPr id="160" name="PlaceHolder 2"/>
          <p:cNvSpPr>
            <a:spLocks noGrp="1"/>
          </p:cNvSpPr>
          <p:nvPr>
            <p:ph/>
          </p:nvPr>
        </p:nvSpPr>
        <p:spPr>
          <a:xfrm>
            <a:off x="311760" y="1152360"/>
            <a:ext cx="41742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chemeClr val="accent2">
                    <a:lumOff val="21760"/>
                  </a:schemeClr>
                </a:solidFill>
                <a:latin typeface="Arial"/>
              </a:rPr>
              <a:t>One thing that limit is that it increases noise in the output image. This can cause issues when used in MRI or CT scans for medical imaging. Altered images can cause dangerous diagnosis limiting its use. </a:t>
            </a:r>
            <a:r>
              <a:rPr lang="en-US" sz="1400" spc="-1" dirty="0">
                <a:solidFill>
                  <a:schemeClr val="accent2">
                    <a:lumOff val="21760"/>
                  </a:schemeClr>
                </a:solidFill>
                <a:latin typeface="Arial"/>
              </a:rPr>
              <a:t>Another thing is the loss of information from original data. An important photo might not have all the details after deconvolution which could be crucial information in crime scenes.</a:t>
            </a:r>
            <a:endParaRPr lang="en-US" sz="1400" b="0" strike="noStrike" spc="-1" dirty="0">
              <a:solidFill>
                <a:schemeClr val="accent2">
                  <a:lumOff val="21760"/>
                </a:schemeClr>
              </a:solidFill>
              <a:latin typeface="Arial"/>
            </a:endParaRPr>
          </a:p>
        </p:txBody>
      </p:sp>
      <p:sp>
        <p:nvSpPr>
          <p:cNvPr id="161" name="Google Shape;169;p35"/>
          <p:cNvSpPr/>
          <p:nvPr/>
        </p:nvSpPr>
        <p:spPr>
          <a:xfrm>
            <a:off x="4657680" y="1152360"/>
            <a:ext cx="4174200" cy="34160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normAutofit/>
          </a:bodyPr>
          <a:lstStyle/>
          <a:p>
            <a:pPr defTabSz="914400">
              <a:lnSpc>
                <a:spcPct val="115000"/>
              </a:lnSpc>
              <a:tabLst>
                <a:tab pos="0" algn="l"/>
              </a:tabLst>
            </a:pPr>
            <a:r>
              <a:rPr lang="en-US" sz="1400" b="0" strike="noStrike" spc="-1" dirty="0">
                <a:solidFill>
                  <a:schemeClr val="accent2">
                    <a:lumOff val="21760"/>
                  </a:schemeClr>
                </a:solidFill>
                <a:latin typeface="Arial"/>
              </a:rPr>
              <a:t>There is a central spot in the frequency domain which is bright because </a:t>
            </a:r>
            <a:r>
              <a:rPr lang="en-US" sz="1400" spc="-1" dirty="0">
                <a:solidFill>
                  <a:schemeClr val="accent2">
                    <a:lumOff val="21760"/>
                  </a:schemeClr>
                </a:solidFill>
                <a:latin typeface="Arial"/>
              </a:rPr>
              <a:t>there is a </a:t>
            </a:r>
            <a:r>
              <a:rPr lang="en-US" sz="1400" spc="-1" dirty="0" err="1">
                <a:solidFill>
                  <a:schemeClr val="accent2">
                    <a:lumOff val="21760"/>
                  </a:schemeClr>
                </a:solidFill>
                <a:latin typeface="Arial"/>
              </a:rPr>
              <a:t>concetration</a:t>
            </a:r>
            <a:r>
              <a:rPr lang="en-US" sz="1400" spc="-1" dirty="0">
                <a:solidFill>
                  <a:schemeClr val="accent2">
                    <a:lumOff val="21760"/>
                  </a:schemeClr>
                </a:solidFill>
                <a:latin typeface="Arial"/>
              </a:rPr>
              <a:t> of low-frequency components. There is also a cross like structure</a:t>
            </a:r>
            <a:r>
              <a:rPr lang="en-US" sz="1400" b="0" strike="noStrike" spc="-1" dirty="0">
                <a:solidFill>
                  <a:schemeClr val="accent2">
                    <a:lumOff val="21760"/>
                  </a:schemeClr>
                </a:solidFill>
                <a:latin typeface="Arial"/>
              </a:rPr>
              <a:t> which means there are directional patterns in the image. Sharp vertical or horizontal edges. There is also a grid like structure which means</a:t>
            </a:r>
            <a:r>
              <a:rPr lang="en-US" sz="1400" spc="-1" dirty="0">
                <a:solidFill>
                  <a:schemeClr val="accent2">
                    <a:lumOff val="21760"/>
                  </a:schemeClr>
                </a:solidFill>
                <a:latin typeface="Arial"/>
              </a:rPr>
              <a:t> there are scattered frequencies.</a:t>
            </a:r>
            <a:endParaRPr lang="en-US" sz="1400" b="0" strike="noStrike" spc="-1" dirty="0">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Conclusion</a:t>
            </a:r>
            <a:endParaRPr lang="en-US" sz="2690" b="0" strike="noStrike" spc="-1">
              <a:solidFill>
                <a:srgbClr val="000000"/>
              </a:solidFill>
              <a:latin typeface="Arial"/>
            </a:endParaRPr>
          </a:p>
        </p:txBody>
      </p:sp>
      <p:sp>
        <p:nvSpPr>
          <p:cNvPr id="163"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800" b="0" strike="noStrike" spc="-1" dirty="0">
                <a:solidFill>
                  <a:schemeClr val="accent2">
                    <a:lumOff val="21760"/>
                  </a:schemeClr>
                </a:solidFill>
                <a:latin typeface="Arial"/>
              </a:rPr>
              <a:t>Changing the cutoff dictates how much of the low and high frequencies are in their respective images. When there is a lower cutoff the low-pass filter is smoother and the hybrid image has dominating low features. The high features are less visible. When the cutoff is higher the low pass image has more details and the high pass image has sharp details. This causes the hybrid image to blend with th</a:t>
            </a:r>
            <a:r>
              <a:rPr lang="en-US" sz="1800" spc="-1" dirty="0">
                <a:solidFill>
                  <a:schemeClr val="accent2">
                    <a:lumOff val="21760"/>
                  </a:schemeClr>
                </a:solidFill>
                <a:latin typeface="Arial"/>
              </a:rPr>
              <a:t>e low image. The cutoff is important to change how much detail there is in low-pass and high </a:t>
            </a:r>
            <a:r>
              <a:rPr lang="en-US" sz="1800" spc="-1">
                <a:solidFill>
                  <a:schemeClr val="accent2">
                    <a:lumOff val="21760"/>
                  </a:schemeClr>
                </a:solidFill>
                <a:latin typeface="Arial"/>
              </a:rPr>
              <a:t>pass images.</a:t>
            </a:r>
            <a:endParaRPr lang="en-US" sz="1800" b="0" strike="noStrike" spc="-1" dirty="0">
              <a:solidFill>
                <a:schemeClr val="accent2">
                  <a:lumOff val="21760"/>
                </a:schemeClr>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Image filtering</a:t>
            </a:r>
            <a:endParaRPr lang="en-US" sz="2690" b="0" strike="noStrike" spc="-1">
              <a:solidFill>
                <a:srgbClr val="000000"/>
              </a:solidFill>
              <a:latin typeface="Arial"/>
            </a:endParaRPr>
          </a:p>
        </p:txBody>
      </p:sp>
      <p:sp>
        <p:nvSpPr>
          <p:cNvPr id="110" name="PlaceHolder 2"/>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Small blur with a box filter</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the results from project-1.ipynb using 1b_cat.bmp with the box filter here]</a:t>
            </a:r>
            <a:endParaRPr lang="en-US" sz="1400" b="0" strike="noStrike" spc="-1">
              <a:solidFill>
                <a:schemeClr val="accent2">
                  <a:lumOff val="21760"/>
                </a:schemeClr>
              </a:solidFill>
              <a:latin typeface="Arial"/>
            </a:endParaRPr>
          </a:p>
        </p:txBody>
      </p:sp>
      <p:sp>
        <p:nvSpPr>
          <p:cNvPr id="111" name="PlaceHolder 3"/>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Identity filter</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the results from project-1.ipynb using 1b_cat.bmp with the identity filter here]</a:t>
            </a:r>
            <a:endParaRPr lang="en-US" sz="1400" b="0" strike="noStrike" spc="-1">
              <a:solidFill>
                <a:schemeClr val="accent2">
                  <a:lumOff val="21760"/>
                </a:schemeClr>
              </a:solidFill>
              <a:latin typeface="Arial"/>
            </a:endParaRPr>
          </a:p>
        </p:txBody>
      </p:sp>
      <p:pic>
        <p:nvPicPr>
          <p:cNvPr id="3" name="Picture 2" descr="A close up of a cat&#10;&#10;Description automatically generated">
            <a:extLst>
              <a:ext uri="{FF2B5EF4-FFF2-40B4-BE49-F238E27FC236}">
                <a16:creationId xmlns:a16="http://schemas.microsoft.com/office/drawing/2014/main" id="{D62306F6-683F-F1BB-C74E-EF91A27C2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84" y="2408406"/>
            <a:ext cx="2608208" cy="2290134"/>
          </a:xfrm>
          <a:prstGeom prst="rect">
            <a:avLst/>
          </a:prstGeom>
        </p:spPr>
      </p:pic>
      <p:pic>
        <p:nvPicPr>
          <p:cNvPr id="5" name="Picture 4" descr="A close-up of a cat&#10;&#10;Description automatically generated">
            <a:extLst>
              <a:ext uri="{FF2B5EF4-FFF2-40B4-BE49-F238E27FC236}">
                <a16:creationId xmlns:a16="http://schemas.microsoft.com/office/drawing/2014/main" id="{29897043-4D1A-D550-FAD2-EC50C3947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145" y="2395094"/>
            <a:ext cx="2608208" cy="22901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Image filtering</a:t>
            </a:r>
            <a:endParaRPr lang="en-US" sz="2690" b="0" strike="noStrike" spc="-1">
              <a:solidFill>
                <a:srgbClr val="000000"/>
              </a:solidFill>
              <a:latin typeface="Arial"/>
            </a:endParaRPr>
          </a:p>
        </p:txBody>
      </p:sp>
      <p:sp>
        <p:nvSpPr>
          <p:cNvPr id="11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Sobel filter</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the results from project-1.ipynb using 1b_cat.bmp with the Sobel filter here]</a:t>
            </a:r>
            <a:endParaRPr lang="en-US" sz="1400" b="0" strike="noStrike" spc="-1">
              <a:solidFill>
                <a:schemeClr val="accent2">
                  <a:lumOff val="21760"/>
                </a:schemeClr>
              </a:solidFill>
              <a:latin typeface="Arial"/>
            </a:endParaRPr>
          </a:p>
        </p:txBody>
      </p:sp>
      <p:sp>
        <p:nvSpPr>
          <p:cNvPr id="11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Discrete Laplacian filter</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the results from project-1.ipynb using 1b_cat.bmp with the discrete Laplacian filter here]</a:t>
            </a:r>
            <a:endParaRPr lang="en-US" sz="1400" b="0" strike="noStrike" spc="-1">
              <a:solidFill>
                <a:schemeClr val="accent2">
                  <a:lumOff val="21760"/>
                </a:schemeClr>
              </a:solidFill>
              <a:latin typeface="Arial"/>
            </a:endParaRPr>
          </a:p>
        </p:txBody>
      </p:sp>
      <p:pic>
        <p:nvPicPr>
          <p:cNvPr id="3" name="Picture 2" descr="A close up of a cat's face&#10;&#10;Description automatically generated">
            <a:extLst>
              <a:ext uri="{FF2B5EF4-FFF2-40B4-BE49-F238E27FC236}">
                <a16:creationId xmlns:a16="http://schemas.microsoft.com/office/drawing/2014/main" id="{6F3A0B40-B04D-AB69-DA09-45658C3AA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2" y="2463602"/>
            <a:ext cx="2741033" cy="2406761"/>
          </a:xfrm>
          <a:prstGeom prst="rect">
            <a:avLst/>
          </a:prstGeom>
        </p:spPr>
      </p:pic>
      <p:pic>
        <p:nvPicPr>
          <p:cNvPr id="5" name="Picture 4" descr="A close-up of a cat's face&#10;&#10;Description automatically generated">
            <a:extLst>
              <a:ext uri="{FF2B5EF4-FFF2-40B4-BE49-F238E27FC236}">
                <a16:creationId xmlns:a16="http://schemas.microsoft.com/office/drawing/2014/main" id="{CF53A3FC-62A8-B3B4-7A0F-1E027D39C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563" y="2463602"/>
            <a:ext cx="2741033" cy="240676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16"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spc="-1" dirty="0" err="1">
                <a:solidFill>
                  <a:schemeClr val="accent2">
                    <a:lumOff val="21760"/>
                  </a:schemeClr>
                </a:solidFill>
                <a:latin typeface="Arial"/>
              </a:rPr>
              <a:t>create_hybrid_image</a:t>
            </a:r>
            <a:r>
              <a:rPr lang="en-US" sz="1400" spc="-1" dirty="0">
                <a:solidFill>
                  <a:schemeClr val="accent2">
                    <a:lumOff val="21760"/>
                  </a:schemeClr>
                </a:solidFill>
                <a:latin typeface="Arial"/>
              </a:rPr>
              <a:t> takes two images. It applies a </a:t>
            </a:r>
            <a:r>
              <a:rPr lang="en-US" sz="1400" spc="-1" dirty="0" err="1">
                <a:solidFill>
                  <a:schemeClr val="accent2">
                    <a:lumOff val="21760"/>
                  </a:schemeClr>
                </a:solidFill>
                <a:latin typeface="Arial"/>
              </a:rPr>
              <a:t>low_pass</a:t>
            </a:r>
            <a:r>
              <a:rPr lang="en-US" sz="1400" spc="-1" dirty="0">
                <a:solidFill>
                  <a:schemeClr val="accent2">
                    <a:lumOff val="21760"/>
                  </a:schemeClr>
                </a:solidFill>
                <a:latin typeface="Arial"/>
              </a:rPr>
              <a:t> filter to the first image and which removes high frequency details from the image. This results in a </a:t>
            </a:r>
            <a:r>
              <a:rPr lang="en-US" sz="1400" spc="-1" dirty="0" err="1">
                <a:solidFill>
                  <a:schemeClr val="accent2">
                    <a:lumOff val="21760"/>
                  </a:schemeClr>
                </a:solidFill>
                <a:latin typeface="Arial"/>
              </a:rPr>
              <a:t>low_frequency</a:t>
            </a:r>
            <a:r>
              <a:rPr lang="en-US" sz="1400" spc="-1" dirty="0">
                <a:solidFill>
                  <a:schemeClr val="accent2">
                    <a:lumOff val="21760"/>
                  </a:schemeClr>
                </a:solidFill>
                <a:latin typeface="Arial"/>
              </a:rPr>
              <a:t> image. Then it takes the </a:t>
            </a:r>
            <a:r>
              <a:rPr lang="en-US" sz="1400" spc="-1" dirty="0" err="1">
                <a:solidFill>
                  <a:schemeClr val="accent2">
                    <a:lumOff val="21760"/>
                  </a:schemeClr>
                </a:solidFill>
                <a:latin typeface="Arial"/>
              </a:rPr>
              <a:t>low_pass</a:t>
            </a:r>
            <a:r>
              <a:rPr lang="en-US" sz="1400" spc="-1" dirty="0">
                <a:solidFill>
                  <a:schemeClr val="accent2">
                    <a:lumOff val="21760"/>
                  </a:schemeClr>
                </a:solidFill>
                <a:latin typeface="Arial"/>
              </a:rPr>
              <a:t> filter of the second image as well. We can compute the high frequency by subtracting its low frequency from the original image. Adding the </a:t>
            </a:r>
            <a:r>
              <a:rPr lang="en-US" sz="1400" spc="-1" dirty="0" err="1">
                <a:solidFill>
                  <a:schemeClr val="accent2">
                    <a:lumOff val="21760"/>
                  </a:schemeClr>
                </a:solidFill>
                <a:latin typeface="Arial"/>
              </a:rPr>
              <a:t>low_frequency</a:t>
            </a:r>
            <a:r>
              <a:rPr lang="en-US" sz="1400" spc="-1" dirty="0">
                <a:solidFill>
                  <a:schemeClr val="accent2">
                    <a:lumOff val="21760"/>
                  </a:schemeClr>
                </a:solidFill>
                <a:latin typeface="Arial"/>
              </a:rPr>
              <a:t> from the first image and the high frequency from the second image gives us the hybrid image. I also clip the hybrid image so that no pixels exceed the range of values.</a:t>
            </a:r>
            <a:endParaRPr lang="en-US" sz="1400" b="0" strike="noStrike" spc="-1" dirty="0">
              <a:solidFill>
                <a:schemeClr val="accent2">
                  <a:lumOff val="21760"/>
                </a:schemeClr>
              </a:solidFill>
              <a:latin typeface="Arial"/>
            </a:endParaRPr>
          </a:p>
        </p:txBody>
      </p:sp>
      <p:sp>
        <p:nvSpPr>
          <p:cNvPr id="117"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Cat + Dog</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[insert your hybrid image here]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7</a:t>
            </a:r>
            <a:endParaRPr lang="en-US" sz="1400" b="0" strike="noStrike" spc="-1" dirty="0">
              <a:solidFill>
                <a:schemeClr val="accent2">
                  <a:lumOff val="21760"/>
                </a:schemeClr>
              </a:solidFill>
              <a:latin typeface="Arial"/>
            </a:endParaRPr>
          </a:p>
        </p:txBody>
      </p:sp>
      <p:pic>
        <p:nvPicPr>
          <p:cNvPr id="3" name="Picture 2" descr="A close up of a cat&#10;&#10;Description automatically generated">
            <a:extLst>
              <a:ext uri="{FF2B5EF4-FFF2-40B4-BE49-F238E27FC236}">
                <a16:creationId xmlns:a16="http://schemas.microsoft.com/office/drawing/2014/main" id="{689B883C-D03C-BBF3-CE9E-41D6DCBD1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685" y="1558299"/>
            <a:ext cx="2467174" cy="21723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19"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Motorcycle + Bicycle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[insert your hybrid image here]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a:t>
            </a:r>
            <a:r>
              <a:rPr lang="en-US" sz="1400" spc="-1" dirty="0">
                <a:solidFill>
                  <a:schemeClr val="accent2">
                    <a:lumOff val="21760"/>
                  </a:schemeClr>
                </a:solidFill>
                <a:latin typeface="Arial"/>
                <a:ea typeface="Arial"/>
              </a:rPr>
              <a:t>3</a:t>
            </a:r>
            <a:endParaRPr lang="en-US" sz="1400" b="0" strike="noStrike" spc="-1" dirty="0">
              <a:solidFill>
                <a:schemeClr val="accent2">
                  <a:lumOff val="21760"/>
                </a:schemeClr>
              </a:solidFill>
              <a:latin typeface="Arial"/>
            </a:endParaRPr>
          </a:p>
        </p:txBody>
      </p:sp>
      <p:sp>
        <p:nvSpPr>
          <p:cNvPr id="120"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Plane + Bird</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[insert your hybrid image here]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5</a:t>
            </a:r>
            <a:endParaRPr lang="en-US" sz="1400" b="0" strike="noStrike" spc="-1" dirty="0">
              <a:solidFill>
                <a:schemeClr val="accent2">
                  <a:lumOff val="21760"/>
                </a:schemeClr>
              </a:solidFill>
              <a:latin typeface="Arial"/>
            </a:endParaRPr>
          </a:p>
        </p:txBody>
      </p:sp>
      <p:pic>
        <p:nvPicPr>
          <p:cNvPr id="3" name="Picture 2" descr="A bicycle with a bike in the background&#10;&#10;Description automatically generated">
            <a:extLst>
              <a:ext uri="{FF2B5EF4-FFF2-40B4-BE49-F238E27FC236}">
                <a16:creationId xmlns:a16="http://schemas.microsoft.com/office/drawing/2014/main" id="{FA561DAE-182D-D492-8ECF-8A4213214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581150"/>
            <a:ext cx="2775246" cy="1837911"/>
          </a:xfrm>
          <a:prstGeom prst="rect">
            <a:avLst/>
          </a:prstGeom>
        </p:spPr>
      </p:pic>
      <p:pic>
        <p:nvPicPr>
          <p:cNvPr id="5" name="Picture 4" descr="A bird flying in the sky&#10;&#10;Description automatically generated">
            <a:extLst>
              <a:ext uri="{FF2B5EF4-FFF2-40B4-BE49-F238E27FC236}">
                <a16:creationId xmlns:a16="http://schemas.microsoft.com/office/drawing/2014/main" id="{453E1498-D435-A602-8E72-7613A4DDC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80" y="1478205"/>
            <a:ext cx="2477819" cy="21870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1: Hybrid images</a:t>
            </a:r>
            <a:endParaRPr lang="en-US" sz="2690" b="0" strike="noStrike" spc="-1">
              <a:solidFill>
                <a:srgbClr val="000000"/>
              </a:solidFill>
              <a:latin typeface="Arial"/>
            </a:endParaRPr>
          </a:p>
        </p:txBody>
      </p:sp>
      <p:sp>
        <p:nvSpPr>
          <p:cNvPr id="122"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Einstein + Marilyn</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[insert your hybrid</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4</a:t>
            </a:r>
            <a:endParaRPr lang="en-US" sz="1400" b="0" strike="noStrike" spc="-1" dirty="0">
              <a:solidFill>
                <a:schemeClr val="accent2">
                  <a:lumOff val="21760"/>
                </a:schemeClr>
              </a:solidFill>
              <a:latin typeface="Arial"/>
            </a:endParaRPr>
          </a:p>
        </p:txBody>
      </p:sp>
      <p:sp>
        <p:nvSpPr>
          <p:cNvPr id="123"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dirty="0">
                <a:solidFill>
                  <a:schemeClr val="accent2">
                    <a:lumOff val="21760"/>
                  </a:schemeClr>
                </a:solidFill>
                <a:latin typeface="Arial"/>
                <a:ea typeface="Arial"/>
              </a:rPr>
              <a:t>Submarine + Fish</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[insert your hybrid image here]</a:t>
            </a: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endParaRPr lang="en-US" sz="1400" b="0" strike="noStrike" spc="-1" dirty="0">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dirty="0">
                <a:solidFill>
                  <a:schemeClr val="accent2">
                    <a:lumOff val="21760"/>
                  </a:schemeClr>
                </a:solidFill>
                <a:latin typeface="Arial"/>
                <a:ea typeface="Arial"/>
              </a:rPr>
              <a:t>Cutoff frequency: 4</a:t>
            </a:r>
            <a:endParaRPr lang="en-US" sz="1400" b="0" strike="noStrike" spc="-1" dirty="0">
              <a:solidFill>
                <a:schemeClr val="accent2">
                  <a:lumOff val="21760"/>
                </a:schemeClr>
              </a:solidFill>
              <a:latin typeface="Arial"/>
            </a:endParaRPr>
          </a:p>
        </p:txBody>
      </p:sp>
      <p:pic>
        <p:nvPicPr>
          <p:cNvPr id="3" name="Picture 2" descr="A close-up of a person&#10;&#10;Description automatically generated">
            <a:extLst>
              <a:ext uri="{FF2B5EF4-FFF2-40B4-BE49-F238E27FC236}">
                <a16:creationId xmlns:a16="http://schemas.microsoft.com/office/drawing/2014/main" id="{0005B82A-D6CB-69E3-E8B3-34F0CBF1C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501251"/>
            <a:ext cx="1999641" cy="2355132"/>
          </a:xfrm>
          <a:prstGeom prst="rect">
            <a:avLst/>
          </a:prstGeom>
        </p:spPr>
      </p:pic>
      <p:pic>
        <p:nvPicPr>
          <p:cNvPr id="5" name="Picture 4" descr="A fish swimming in the water&#10;&#10;Description automatically generated">
            <a:extLst>
              <a:ext uri="{FF2B5EF4-FFF2-40B4-BE49-F238E27FC236}">
                <a16:creationId xmlns:a16="http://schemas.microsoft.com/office/drawing/2014/main" id="{883A1279-0BEF-EEA8-0BB8-51F37167C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80" y="1538440"/>
            <a:ext cx="2524373" cy="20666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25"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Cat + Dog</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your hybrid image here]</a:t>
            </a:r>
            <a:endParaRPr lang="en-US" sz="1400" b="0" strike="noStrike" spc="-1">
              <a:solidFill>
                <a:schemeClr val="accent2">
                  <a:lumOff val="21760"/>
                </a:schemeClr>
              </a:solidFill>
              <a:latin typeface="Arial"/>
            </a:endParaRPr>
          </a:p>
        </p:txBody>
      </p:sp>
      <p:sp>
        <p:nvSpPr>
          <p:cNvPr id="126"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Motorcycle + Bicycle</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your hybrid image here]</a:t>
            </a:r>
            <a:endParaRPr lang="en-US" sz="1400" b="0" strike="noStrike" spc="-1">
              <a:solidFill>
                <a:schemeClr val="accent2">
                  <a:lumOff val="21760"/>
                </a:schemeClr>
              </a:solidFill>
              <a:latin typeface="Arial"/>
            </a:endParaRPr>
          </a:p>
        </p:txBody>
      </p:sp>
      <p:pic>
        <p:nvPicPr>
          <p:cNvPr id="2" name="Picture 1" descr="A bicycle with a bike in the background&#10;&#10;Description automatically generated">
            <a:extLst>
              <a:ext uri="{FF2B5EF4-FFF2-40B4-BE49-F238E27FC236}">
                <a16:creationId xmlns:a16="http://schemas.microsoft.com/office/drawing/2014/main" id="{20F35C37-ADF5-0854-FFC6-8721E8E51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7025" y="1619250"/>
            <a:ext cx="3266327" cy="2163130"/>
          </a:xfrm>
          <a:prstGeom prst="rect">
            <a:avLst/>
          </a:prstGeom>
        </p:spPr>
      </p:pic>
      <p:pic>
        <p:nvPicPr>
          <p:cNvPr id="3" name="Picture 2" descr="A close up of a cat&#10;&#10;Description automatically generated">
            <a:extLst>
              <a:ext uri="{FF2B5EF4-FFF2-40B4-BE49-F238E27FC236}">
                <a16:creationId xmlns:a16="http://schemas.microsoft.com/office/drawing/2014/main" id="{0425D379-0602-3F55-655F-E09AE1317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60" y="1610064"/>
            <a:ext cx="2467174" cy="21723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rmAutofit fontScale="90000"/>
          </a:bodyPr>
          <a:lstStyle/>
          <a:p>
            <a:pPr indent="0" defTabSz="877680">
              <a:lnSpc>
                <a:spcPct val="100000"/>
              </a:lnSpc>
              <a:buNone/>
              <a:tabLst>
                <a:tab pos="0" algn="l"/>
              </a:tabLst>
            </a:pPr>
            <a:r>
              <a:rPr lang="en-US" sz="2690" b="0" strike="noStrike" spc="-1">
                <a:solidFill>
                  <a:srgbClr val="000000"/>
                </a:solidFill>
                <a:latin typeface="Arial"/>
                <a:ea typeface="Arial"/>
              </a:rPr>
              <a:t>Part 2: Hybrid images with PyTorch</a:t>
            </a:r>
            <a:endParaRPr lang="en-US" sz="2690" b="0" strike="noStrike" spc="-1">
              <a:solidFill>
                <a:srgbClr val="000000"/>
              </a:solidFill>
              <a:latin typeface="Arial"/>
            </a:endParaRPr>
          </a:p>
        </p:txBody>
      </p:sp>
      <p:sp>
        <p:nvSpPr>
          <p:cNvPr id="12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Plane + Bird</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your hybrid image here]</a:t>
            </a:r>
            <a:endParaRPr lang="en-US" sz="1400" b="0" strike="noStrike" spc="-1">
              <a:solidFill>
                <a:schemeClr val="accent2">
                  <a:lumOff val="21760"/>
                </a:schemeClr>
              </a:solidFill>
              <a:latin typeface="Arial"/>
            </a:endParaRPr>
          </a:p>
        </p:txBody>
      </p:sp>
      <p:sp>
        <p:nvSpPr>
          <p:cNvPr id="12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1" strike="noStrike" spc="-1">
                <a:solidFill>
                  <a:schemeClr val="accent2">
                    <a:lumOff val="21760"/>
                  </a:schemeClr>
                </a:solidFill>
                <a:latin typeface="Arial"/>
                <a:ea typeface="Arial"/>
              </a:rPr>
              <a:t>Einstein + Marilyn</a:t>
            </a:r>
            <a:endParaRPr lang="en-US" sz="1400" b="0" strike="noStrike" spc="-1">
              <a:solidFill>
                <a:schemeClr val="accent2">
                  <a:lumOff val="21760"/>
                </a:schemeClr>
              </a:solidFill>
              <a:latin typeface="Arial"/>
            </a:endParaRPr>
          </a:p>
          <a:p>
            <a:pPr indent="0" defTabSz="914400">
              <a:lnSpc>
                <a:spcPct val="115000"/>
              </a:lnSpc>
              <a:spcBef>
                <a:spcPts val="1599"/>
              </a:spcBef>
              <a:buNone/>
              <a:tabLst>
                <a:tab pos="0" algn="l"/>
              </a:tabLst>
            </a:pPr>
            <a:r>
              <a:rPr lang="en-US" sz="1400" b="0" strike="noStrike" spc="-1">
                <a:solidFill>
                  <a:schemeClr val="accent2">
                    <a:lumOff val="21760"/>
                  </a:schemeClr>
                </a:solidFill>
                <a:latin typeface="Arial"/>
                <a:ea typeface="Arial"/>
              </a:rPr>
              <a:t>[insert your hybrid image here]</a:t>
            </a:r>
            <a:endParaRPr lang="en-US" sz="1400" b="0" strike="noStrike" spc="-1">
              <a:solidFill>
                <a:schemeClr val="accent2">
                  <a:lumOff val="21760"/>
                </a:schemeClr>
              </a:solidFill>
              <a:latin typeface="Arial"/>
            </a:endParaRPr>
          </a:p>
        </p:txBody>
      </p:sp>
      <p:pic>
        <p:nvPicPr>
          <p:cNvPr id="2" name="Picture 1" descr="A bird flying in the sky&#10;&#10;Description automatically generated">
            <a:extLst>
              <a:ext uri="{FF2B5EF4-FFF2-40B4-BE49-F238E27FC236}">
                <a16:creationId xmlns:a16="http://schemas.microsoft.com/office/drawing/2014/main" id="{AD383CA2-7562-DF41-D410-1A3838159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574962"/>
            <a:ext cx="2737362" cy="2416178"/>
          </a:xfrm>
          <a:prstGeom prst="rect">
            <a:avLst/>
          </a:prstGeom>
        </p:spPr>
      </p:pic>
      <p:pic>
        <p:nvPicPr>
          <p:cNvPr id="3" name="Picture 2" descr="A close-up of a person&#10;&#10;Description automatically generated">
            <a:extLst>
              <a:ext uri="{FF2B5EF4-FFF2-40B4-BE49-F238E27FC236}">
                <a16:creationId xmlns:a16="http://schemas.microsoft.com/office/drawing/2014/main" id="{5C04A164-9DFB-7686-23C1-90B9407D6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1792" y="1574962"/>
            <a:ext cx="2474969" cy="291496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919</TotalTime>
  <Words>1436</Words>
  <Application>Microsoft Macintosh PowerPoint</Application>
  <PresentationFormat>On-screen Show (16:9)</PresentationFormat>
  <Paragraphs>117</Paragraphs>
  <Slides>21</Slides>
  <Notes>0</Notes>
  <HiddenSlides>0</HiddenSlides>
  <MMClips>0</MMClips>
  <ScaleCrop>false</ScaleCrop>
  <HeadingPairs>
    <vt:vector size="6" baseType="variant">
      <vt:variant>
        <vt:lpstr>Fonts Used</vt:lpstr>
      </vt:variant>
      <vt:variant>
        <vt:i4>4</vt:i4>
      </vt:variant>
      <vt:variant>
        <vt:lpstr>Theme</vt:lpstr>
      </vt:variant>
      <vt:variant>
        <vt:i4>22</vt:i4>
      </vt:variant>
      <vt:variant>
        <vt:lpstr>Slide Titles</vt:lpstr>
      </vt:variant>
      <vt:variant>
        <vt:i4>21</vt:i4>
      </vt:variant>
    </vt:vector>
  </HeadingPairs>
  <TitlesOfParts>
    <vt:vector size="47" baseType="lpstr">
      <vt:lpstr>Arial</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CS 6476 Project 1</vt:lpstr>
      <vt:lpstr>Part 1: Image filtering</vt:lpstr>
      <vt:lpstr>Part 1: Image filtering</vt:lpstr>
      <vt:lpstr>Part 1: Image filtering</vt:lpstr>
      <vt:lpstr>Part 1: Hybrid images</vt:lpstr>
      <vt:lpstr>Part 1: Hybrid images</vt:lpstr>
      <vt:lpstr>Part 1: Hybrid images</vt:lpstr>
      <vt:lpstr>Part 2: Hybrid images with PyTorch</vt:lpstr>
      <vt:lpstr>Part 2: Hybrid images with PyTorch</vt:lpstr>
      <vt:lpstr>Part 2: Hybrid images with PyTorch</vt:lpstr>
      <vt:lpstr>Part 3: Understanding input/output shapes in PyTorch</vt:lpstr>
      <vt:lpstr>Part 3: Understanding input/output shapes in PyTorch</vt:lpstr>
      <vt:lpstr>Part 3: Understanding input/output shapes in PyTorch</vt:lpstr>
      <vt:lpstr>Part 3: Understanding input/output shapes in PyTorch</vt:lpstr>
      <vt:lpstr>Part 4: Frequency Domain Convolutions</vt:lpstr>
      <vt:lpstr>Part 4: Frequency Domain Convolutions</vt:lpstr>
      <vt:lpstr>Part 4: Frequency Domain Convolutions</vt:lpstr>
      <vt:lpstr>Part 4: Frequency Domain Convolutions</vt:lpstr>
      <vt:lpstr>Part 4: Frequency Domain Convolutions</vt:lpstr>
      <vt:lpstr>Part 4: Frequency Domain Convolutions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6476 Project 1</dc:title>
  <dc:subject/>
  <dc:creator/>
  <dc:description/>
  <cp:lastModifiedBy>Arunkumar, Anirudh</cp:lastModifiedBy>
  <cp:revision>15</cp:revision>
  <dcterms:modified xsi:type="dcterms:W3CDTF">2025-02-01T03:06:35Z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21</vt:i4>
  </property>
</Properties>
</file>